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5" r:id="rId6"/>
    <p:sldId id="263" r:id="rId7"/>
    <p:sldId id="264" r:id="rId8"/>
    <p:sldId id="260" r:id="rId9"/>
    <p:sldId id="267" r:id="rId10"/>
    <p:sldId id="268" r:id="rId11"/>
    <p:sldId id="266" r:id="rId12"/>
    <p:sldId id="270" r:id="rId13"/>
    <p:sldId id="269" r:id="rId14"/>
    <p:sldId id="276" r:id="rId15"/>
    <p:sldId id="272" r:id="rId16"/>
    <p:sldId id="271" r:id="rId17"/>
    <p:sldId id="273" r:id="rId18"/>
    <p:sldId id="275"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66" d="100"/>
          <a:sy n="66" d="100"/>
        </p:scale>
        <p:origin x="679" y="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n-U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a:p>
        </p:txBody>
      </p:sp>
      <p:sp>
        <p:nvSpPr>
          <p:cNvPr id="4" name="Marcador de fecha 3"/>
          <p:cNvSpPr>
            <a:spLocks noGrp="1"/>
          </p:cNvSpPr>
          <p:nvPr>
            <p:ph type="dt" sz="half" idx="10"/>
          </p:nvPr>
        </p:nvSpPr>
        <p:spPr/>
        <p:txBody>
          <a:bodyPr/>
          <a:lstStyle/>
          <a:p>
            <a:fld id="{0D489C55-9387-4862-9495-93AD041A1E83}" type="datetimeFigureOut">
              <a:rPr lang="en-US" smtClean="0"/>
              <a:t>7/2/2024</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489267C-5B59-4F77-9C2B-1E34E18BAB48}" type="slidenum">
              <a:rPr lang="en-US" smtClean="0"/>
              <a:t>‹Nº›</a:t>
            </a:fld>
            <a:endParaRPr lang="en-US"/>
          </a:p>
        </p:txBody>
      </p:sp>
    </p:spTree>
    <p:extLst>
      <p:ext uri="{BB962C8B-B14F-4D97-AF65-F5344CB8AC3E}">
        <p14:creationId xmlns:p14="http://schemas.microsoft.com/office/powerpoint/2010/main" val="2947816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0D489C55-9387-4862-9495-93AD041A1E83}" type="datetimeFigureOut">
              <a:rPr lang="en-US" smtClean="0"/>
              <a:t>7/2/2024</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489267C-5B59-4F77-9C2B-1E34E18BAB48}" type="slidenum">
              <a:rPr lang="en-US" smtClean="0"/>
              <a:t>‹Nº›</a:t>
            </a:fld>
            <a:endParaRPr lang="en-US"/>
          </a:p>
        </p:txBody>
      </p:sp>
    </p:spTree>
    <p:extLst>
      <p:ext uri="{BB962C8B-B14F-4D97-AF65-F5344CB8AC3E}">
        <p14:creationId xmlns:p14="http://schemas.microsoft.com/office/powerpoint/2010/main" val="4211123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0D489C55-9387-4862-9495-93AD041A1E83}" type="datetimeFigureOut">
              <a:rPr lang="en-US" smtClean="0"/>
              <a:t>7/2/2024</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489267C-5B59-4F77-9C2B-1E34E18BAB48}" type="slidenum">
              <a:rPr lang="en-US" smtClean="0"/>
              <a:t>‹Nº›</a:t>
            </a:fld>
            <a:endParaRPr lang="en-US"/>
          </a:p>
        </p:txBody>
      </p:sp>
    </p:spTree>
    <p:extLst>
      <p:ext uri="{BB962C8B-B14F-4D97-AF65-F5344CB8AC3E}">
        <p14:creationId xmlns:p14="http://schemas.microsoft.com/office/powerpoint/2010/main" val="1796827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0D489C55-9387-4862-9495-93AD041A1E83}" type="datetimeFigureOut">
              <a:rPr lang="en-US" smtClean="0"/>
              <a:t>7/2/2024</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489267C-5B59-4F77-9C2B-1E34E18BAB48}" type="slidenum">
              <a:rPr lang="en-US" smtClean="0"/>
              <a:t>‹Nº›</a:t>
            </a:fld>
            <a:endParaRPr lang="en-US"/>
          </a:p>
        </p:txBody>
      </p:sp>
    </p:spTree>
    <p:extLst>
      <p:ext uri="{BB962C8B-B14F-4D97-AF65-F5344CB8AC3E}">
        <p14:creationId xmlns:p14="http://schemas.microsoft.com/office/powerpoint/2010/main" val="1804203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0D489C55-9387-4862-9495-93AD041A1E83}" type="datetimeFigureOut">
              <a:rPr lang="en-US" smtClean="0"/>
              <a:t>7/2/2024</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489267C-5B59-4F77-9C2B-1E34E18BAB48}" type="slidenum">
              <a:rPr lang="en-US" smtClean="0"/>
              <a:t>‹Nº›</a:t>
            </a:fld>
            <a:endParaRPr lang="en-US"/>
          </a:p>
        </p:txBody>
      </p:sp>
    </p:spTree>
    <p:extLst>
      <p:ext uri="{BB962C8B-B14F-4D97-AF65-F5344CB8AC3E}">
        <p14:creationId xmlns:p14="http://schemas.microsoft.com/office/powerpoint/2010/main" val="3682423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fecha 4"/>
          <p:cNvSpPr>
            <a:spLocks noGrp="1"/>
          </p:cNvSpPr>
          <p:nvPr>
            <p:ph type="dt" sz="half" idx="10"/>
          </p:nvPr>
        </p:nvSpPr>
        <p:spPr/>
        <p:txBody>
          <a:bodyPr/>
          <a:lstStyle/>
          <a:p>
            <a:fld id="{0D489C55-9387-4862-9495-93AD041A1E83}" type="datetimeFigureOut">
              <a:rPr lang="en-US" smtClean="0"/>
              <a:t>7/2/2024</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489267C-5B59-4F77-9C2B-1E34E18BAB48}" type="slidenum">
              <a:rPr lang="en-US" smtClean="0"/>
              <a:t>‹Nº›</a:t>
            </a:fld>
            <a:endParaRPr lang="en-US"/>
          </a:p>
        </p:txBody>
      </p:sp>
    </p:spTree>
    <p:extLst>
      <p:ext uri="{BB962C8B-B14F-4D97-AF65-F5344CB8AC3E}">
        <p14:creationId xmlns:p14="http://schemas.microsoft.com/office/powerpoint/2010/main" val="3300737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Marcador de fecha 6"/>
          <p:cNvSpPr>
            <a:spLocks noGrp="1"/>
          </p:cNvSpPr>
          <p:nvPr>
            <p:ph type="dt" sz="half" idx="10"/>
          </p:nvPr>
        </p:nvSpPr>
        <p:spPr/>
        <p:txBody>
          <a:bodyPr/>
          <a:lstStyle/>
          <a:p>
            <a:fld id="{0D489C55-9387-4862-9495-93AD041A1E83}" type="datetimeFigureOut">
              <a:rPr lang="en-US" smtClean="0"/>
              <a:t>7/2/2024</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F489267C-5B59-4F77-9C2B-1E34E18BAB48}" type="slidenum">
              <a:rPr lang="en-US" smtClean="0"/>
              <a:t>‹Nº›</a:t>
            </a:fld>
            <a:endParaRPr lang="en-US"/>
          </a:p>
        </p:txBody>
      </p:sp>
    </p:spTree>
    <p:extLst>
      <p:ext uri="{BB962C8B-B14F-4D97-AF65-F5344CB8AC3E}">
        <p14:creationId xmlns:p14="http://schemas.microsoft.com/office/powerpoint/2010/main" val="96009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fecha 2"/>
          <p:cNvSpPr>
            <a:spLocks noGrp="1"/>
          </p:cNvSpPr>
          <p:nvPr>
            <p:ph type="dt" sz="half" idx="10"/>
          </p:nvPr>
        </p:nvSpPr>
        <p:spPr/>
        <p:txBody>
          <a:bodyPr/>
          <a:lstStyle/>
          <a:p>
            <a:fld id="{0D489C55-9387-4862-9495-93AD041A1E83}" type="datetimeFigureOut">
              <a:rPr lang="en-US" smtClean="0"/>
              <a:t>7/2/2024</a:t>
            </a:fld>
            <a:endParaRPr lang="en-US"/>
          </a:p>
        </p:txBody>
      </p:sp>
      <p:sp>
        <p:nvSpPr>
          <p:cNvPr id="4" name="Marcador de pie de página 3"/>
          <p:cNvSpPr>
            <a:spLocks noGrp="1"/>
          </p:cNvSpPr>
          <p:nvPr>
            <p:ph type="ftr" sz="quarter" idx="11"/>
          </p:nvPr>
        </p:nvSpPr>
        <p:spPr/>
        <p:txBody>
          <a:bodyPr/>
          <a:lstStyle/>
          <a:p>
            <a:endParaRPr lang="en-US"/>
          </a:p>
        </p:txBody>
      </p:sp>
      <p:sp>
        <p:nvSpPr>
          <p:cNvPr id="5" name="Marcador de número de diapositiva 4"/>
          <p:cNvSpPr>
            <a:spLocks noGrp="1"/>
          </p:cNvSpPr>
          <p:nvPr>
            <p:ph type="sldNum" sz="quarter" idx="12"/>
          </p:nvPr>
        </p:nvSpPr>
        <p:spPr/>
        <p:txBody>
          <a:bodyPr/>
          <a:lstStyle/>
          <a:p>
            <a:fld id="{F489267C-5B59-4F77-9C2B-1E34E18BAB48}" type="slidenum">
              <a:rPr lang="en-US" smtClean="0"/>
              <a:t>‹Nº›</a:t>
            </a:fld>
            <a:endParaRPr lang="en-US"/>
          </a:p>
        </p:txBody>
      </p:sp>
    </p:spTree>
    <p:extLst>
      <p:ext uri="{BB962C8B-B14F-4D97-AF65-F5344CB8AC3E}">
        <p14:creationId xmlns:p14="http://schemas.microsoft.com/office/powerpoint/2010/main" val="3148259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D489C55-9387-4862-9495-93AD041A1E83}" type="datetimeFigureOut">
              <a:rPr lang="en-US" smtClean="0"/>
              <a:t>7/2/2024</a:t>
            </a:fld>
            <a:endParaRPr lang="en-US"/>
          </a:p>
        </p:txBody>
      </p:sp>
      <p:sp>
        <p:nvSpPr>
          <p:cNvPr id="3" name="Marcador de pie de página 2"/>
          <p:cNvSpPr>
            <a:spLocks noGrp="1"/>
          </p:cNvSpPr>
          <p:nvPr>
            <p:ph type="ftr" sz="quarter" idx="11"/>
          </p:nvPr>
        </p:nvSpPr>
        <p:spPr/>
        <p:txBody>
          <a:bodyPr/>
          <a:lstStyle/>
          <a:p>
            <a:endParaRPr lang="en-US"/>
          </a:p>
        </p:txBody>
      </p:sp>
      <p:sp>
        <p:nvSpPr>
          <p:cNvPr id="4" name="Marcador de número de diapositiva 3"/>
          <p:cNvSpPr>
            <a:spLocks noGrp="1"/>
          </p:cNvSpPr>
          <p:nvPr>
            <p:ph type="sldNum" sz="quarter" idx="12"/>
          </p:nvPr>
        </p:nvSpPr>
        <p:spPr/>
        <p:txBody>
          <a:bodyPr/>
          <a:lstStyle/>
          <a:p>
            <a:fld id="{F489267C-5B59-4F77-9C2B-1E34E18BAB48}" type="slidenum">
              <a:rPr lang="en-US" smtClean="0"/>
              <a:t>‹Nº›</a:t>
            </a:fld>
            <a:endParaRPr lang="en-US"/>
          </a:p>
        </p:txBody>
      </p:sp>
    </p:spTree>
    <p:extLst>
      <p:ext uri="{BB962C8B-B14F-4D97-AF65-F5344CB8AC3E}">
        <p14:creationId xmlns:p14="http://schemas.microsoft.com/office/powerpoint/2010/main" val="379631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0D489C55-9387-4862-9495-93AD041A1E83}" type="datetimeFigureOut">
              <a:rPr lang="en-US" smtClean="0"/>
              <a:t>7/2/2024</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489267C-5B59-4F77-9C2B-1E34E18BAB48}" type="slidenum">
              <a:rPr lang="en-US" smtClean="0"/>
              <a:t>‹Nº›</a:t>
            </a:fld>
            <a:endParaRPr lang="en-US"/>
          </a:p>
        </p:txBody>
      </p:sp>
    </p:spTree>
    <p:extLst>
      <p:ext uri="{BB962C8B-B14F-4D97-AF65-F5344CB8AC3E}">
        <p14:creationId xmlns:p14="http://schemas.microsoft.com/office/powerpoint/2010/main" val="659350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0D489C55-9387-4862-9495-93AD041A1E83}" type="datetimeFigureOut">
              <a:rPr lang="en-US" smtClean="0"/>
              <a:t>7/2/2024</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489267C-5B59-4F77-9C2B-1E34E18BAB48}" type="slidenum">
              <a:rPr lang="en-US" smtClean="0"/>
              <a:t>‹Nº›</a:t>
            </a:fld>
            <a:endParaRPr lang="en-US"/>
          </a:p>
        </p:txBody>
      </p:sp>
    </p:spTree>
    <p:extLst>
      <p:ext uri="{BB962C8B-B14F-4D97-AF65-F5344CB8AC3E}">
        <p14:creationId xmlns:p14="http://schemas.microsoft.com/office/powerpoint/2010/main" val="3516391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489C55-9387-4862-9495-93AD041A1E83}" type="datetimeFigureOut">
              <a:rPr lang="en-US" smtClean="0"/>
              <a:t>7/2/2024</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89267C-5B59-4F77-9C2B-1E34E18BAB48}" type="slidenum">
              <a:rPr lang="en-US" smtClean="0"/>
              <a:t>‹Nº›</a:t>
            </a:fld>
            <a:endParaRPr lang="en-US"/>
          </a:p>
        </p:txBody>
      </p:sp>
    </p:spTree>
    <p:extLst>
      <p:ext uri="{BB962C8B-B14F-4D97-AF65-F5344CB8AC3E}">
        <p14:creationId xmlns:p14="http://schemas.microsoft.com/office/powerpoint/2010/main" val="35503565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dirty="0" err="1"/>
              <a:t>D</a:t>
            </a:r>
            <a:r>
              <a:rPr lang="es-MX" dirty="0" err="1" smtClean="0"/>
              <a:t>igitalisation</a:t>
            </a:r>
            <a:r>
              <a:rPr lang="es-MX" dirty="0" smtClean="0"/>
              <a:t> and </a:t>
            </a:r>
            <a:br>
              <a:rPr lang="es-MX" dirty="0" smtClean="0"/>
            </a:br>
            <a:r>
              <a:rPr lang="es-MX" dirty="0" err="1" smtClean="0"/>
              <a:t>sustainable</a:t>
            </a:r>
            <a:r>
              <a:rPr lang="es-MX" dirty="0" smtClean="0"/>
              <a:t> </a:t>
            </a:r>
            <a:r>
              <a:rPr lang="es-MX" dirty="0" err="1" smtClean="0"/>
              <a:t>cities</a:t>
            </a:r>
            <a:endParaRPr lang="en-US" dirty="0"/>
          </a:p>
        </p:txBody>
      </p:sp>
      <p:sp>
        <p:nvSpPr>
          <p:cNvPr id="3" name="Subtítulo 2"/>
          <p:cNvSpPr>
            <a:spLocks noGrp="1"/>
          </p:cNvSpPr>
          <p:nvPr>
            <p:ph type="subTitle" idx="1"/>
          </p:nvPr>
        </p:nvSpPr>
        <p:spPr/>
        <p:txBody>
          <a:bodyPr/>
          <a:lstStyle/>
          <a:p>
            <a:r>
              <a:rPr lang="es-MX" dirty="0" smtClean="0"/>
              <a:t>Isela Orihuela</a:t>
            </a:r>
          </a:p>
          <a:p>
            <a:r>
              <a:rPr lang="es-MX" dirty="0" smtClean="0"/>
              <a:t>Instituto Mora</a:t>
            </a:r>
          </a:p>
          <a:p>
            <a:pPr algn="r"/>
            <a:r>
              <a:rPr lang="es-MX" dirty="0" err="1" smtClean="0"/>
              <a:t>July</a:t>
            </a:r>
            <a:r>
              <a:rPr lang="es-MX" dirty="0" smtClean="0"/>
              <a:t> 02, 2024</a:t>
            </a:r>
            <a:endParaRPr lang="en-U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4442" y="5767611"/>
            <a:ext cx="2578233" cy="704886"/>
          </a:xfrm>
          <a:prstGeom prst="rect">
            <a:avLst/>
          </a:prstGeom>
        </p:spPr>
      </p:pic>
      <p:pic>
        <p:nvPicPr>
          <p:cNvPr id="5" name="Imagen 4"/>
          <p:cNvPicPr>
            <a:picLocks noChangeAspect="1"/>
          </p:cNvPicPr>
          <p:nvPr/>
        </p:nvPicPr>
        <p:blipFill>
          <a:blip r:embed="rId3"/>
          <a:stretch>
            <a:fillRect/>
          </a:stretch>
        </p:blipFill>
        <p:spPr>
          <a:xfrm>
            <a:off x="551726" y="5349875"/>
            <a:ext cx="1248800" cy="1475854"/>
          </a:xfrm>
          <a:prstGeom prst="rect">
            <a:avLst/>
          </a:prstGeom>
        </p:spPr>
      </p:pic>
    </p:spTree>
    <p:extLst>
      <p:ext uri="{BB962C8B-B14F-4D97-AF65-F5344CB8AC3E}">
        <p14:creationId xmlns:p14="http://schemas.microsoft.com/office/powerpoint/2010/main" val="4259273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7878501" y="5268411"/>
            <a:ext cx="3395239" cy="214151"/>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ángulo 11"/>
          <p:cNvSpPr/>
          <p:nvPr/>
        </p:nvSpPr>
        <p:spPr>
          <a:xfrm>
            <a:off x="7974957" y="4741762"/>
            <a:ext cx="1637818" cy="21799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ángulo 10"/>
          <p:cNvSpPr/>
          <p:nvPr/>
        </p:nvSpPr>
        <p:spPr>
          <a:xfrm>
            <a:off x="1124673" y="4498694"/>
            <a:ext cx="1018572" cy="243068"/>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ángulo 9"/>
          <p:cNvSpPr/>
          <p:nvPr/>
        </p:nvSpPr>
        <p:spPr>
          <a:xfrm>
            <a:off x="9180653" y="3870947"/>
            <a:ext cx="2029428" cy="18598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ángulo 8"/>
          <p:cNvSpPr/>
          <p:nvPr/>
        </p:nvSpPr>
        <p:spPr>
          <a:xfrm>
            <a:off x="10083478" y="3410572"/>
            <a:ext cx="1190263" cy="261777"/>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ángulo 7"/>
          <p:cNvSpPr/>
          <p:nvPr/>
        </p:nvSpPr>
        <p:spPr>
          <a:xfrm>
            <a:off x="9398643" y="2639028"/>
            <a:ext cx="1498922" cy="219919"/>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ángulo 6"/>
          <p:cNvSpPr/>
          <p:nvPr/>
        </p:nvSpPr>
        <p:spPr>
          <a:xfrm>
            <a:off x="8109995" y="2314937"/>
            <a:ext cx="1288648" cy="214131"/>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ángulo 5"/>
          <p:cNvSpPr/>
          <p:nvPr/>
        </p:nvSpPr>
        <p:spPr>
          <a:xfrm>
            <a:off x="2658319" y="2096846"/>
            <a:ext cx="877747" cy="218091"/>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ángulo 4"/>
          <p:cNvSpPr/>
          <p:nvPr/>
        </p:nvSpPr>
        <p:spPr>
          <a:xfrm>
            <a:off x="8484243" y="1840375"/>
            <a:ext cx="1018572" cy="243068"/>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ángulo 3"/>
          <p:cNvSpPr/>
          <p:nvPr/>
        </p:nvSpPr>
        <p:spPr>
          <a:xfrm>
            <a:off x="2361235" y="1840375"/>
            <a:ext cx="1765140" cy="243068"/>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p:txBody>
          <a:bodyPr/>
          <a:lstStyle/>
          <a:p>
            <a:r>
              <a:rPr lang="es-MX" dirty="0" err="1" smtClean="0"/>
              <a:t>Digitalisation</a:t>
            </a:r>
            <a:r>
              <a:rPr lang="es-MX" dirty="0" smtClean="0"/>
              <a:t> in </a:t>
            </a:r>
            <a:r>
              <a:rPr lang="es-MX" dirty="0" err="1" smtClean="0"/>
              <a:t>the</a:t>
            </a:r>
            <a:r>
              <a:rPr lang="es-MX" dirty="0" smtClean="0"/>
              <a:t> New Urban </a:t>
            </a:r>
            <a:r>
              <a:rPr lang="es-MX" dirty="0"/>
              <a:t>A</a:t>
            </a:r>
            <a:r>
              <a:rPr lang="es-MX" dirty="0" smtClean="0"/>
              <a:t>genda</a:t>
            </a:r>
            <a:endParaRPr lang="en-US" dirty="0"/>
          </a:p>
        </p:txBody>
      </p:sp>
      <p:sp>
        <p:nvSpPr>
          <p:cNvPr id="3" name="Marcador de contenido 2"/>
          <p:cNvSpPr>
            <a:spLocks noGrp="1"/>
          </p:cNvSpPr>
          <p:nvPr>
            <p:ph idx="1"/>
          </p:nvPr>
        </p:nvSpPr>
        <p:spPr>
          <a:xfrm>
            <a:off x="867137" y="1788268"/>
            <a:ext cx="10515600" cy="4351338"/>
          </a:xfrm>
        </p:spPr>
        <p:txBody>
          <a:bodyPr>
            <a:noAutofit/>
          </a:bodyPr>
          <a:lstStyle/>
          <a:p>
            <a:pPr algn="just"/>
            <a:r>
              <a:rPr lang="en-US" sz="1600" dirty="0"/>
              <a:t>66. </a:t>
            </a:r>
            <a:r>
              <a:rPr lang="en-US" sz="1600" dirty="0" smtClean="0"/>
              <a:t>Adopting </a:t>
            </a:r>
            <a:r>
              <a:rPr lang="en-US" sz="1600" dirty="0"/>
              <a:t>a smart-city approach that makes use of opportunities from digitalization, clean energy and technologies, as well as innovative transport technologies, thus providing options for inhabitants to make more environmentally friendly choices and boost sustainable economic growth and enabling cities to improve their service delivery</a:t>
            </a:r>
            <a:r>
              <a:rPr lang="en-US" sz="1600" dirty="0" smtClean="0"/>
              <a:t>.</a:t>
            </a:r>
          </a:p>
          <a:p>
            <a:pPr algn="just"/>
            <a:r>
              <a:rPr lang="en-US" sz="1600" dirty="0" smtClean="0"/>
              <a:t>151. Promote </a:t>
            </a:r>
            <a:r>
              <a:rPr lang="en-US" sz="1600" dirty="0"/>
              <a:t>capacity-development </a:t>
            </a:r>
            <a:r>
              <a:rPr lang="en-US" sz="1600" dirty="0" err="1"/>
              <a:t>programmes</a:t>
            </a:r>
            <a:r>
              <a:rPr lang="en-US" sz="1600" dirty="0"/>
              <a:t> to help subnational and local governments in financial planning and </a:t>
            </a:r>
            <a:r>
              <a:rPr lang="en-US" sz="1600" dirty="0" smtClean="0"/>
              <a:t>management trough the </a:t>
            </a:r>
            <a:r>
              <a:rPr lang="en-US" sz="1600" dirty="0"/>
              <a:t>improvement and digitalization of accounting processes and records, in order to promote results-based approaches and build medium- to </a:t>
            </a:r>
            <a:r>
              <a:rPr lang="en-US" sz="1600" dirty="0" err="1"/>
              <a:t>longterm</a:t>
            </a:r>
            <a:r>
              <a:rPr lang="en-US" sz="1600" dirty="0"/>
              <a:t> administrative and technical </a:t>
            </a:r>
            <a:r>
              <a:rPr lang="en-US" sz="1600" dirty="0" smtClean="0"/>
              <a:t>capacity</a:t>
            </a:r>
          </a:p>
          <a:p>
            <a:pPr algn="just"/>
            <a:r>
              <a:rPr lang="en-US" sz="1600" dirty="0"/>
              <a:t>156. </a:t>
            </a:r>
            <a:r>
              <a:rPr lang="en-US" sz="1600" dirty="0" smtClean="0"/>
              <a:t>Promote </a:t>
            </a:r>
            <a:r>
              <a:rPr lang="en-US" sz="1600" dirty="0"/>
              <a:t>the development of national information and communications technology policies and e-government strategies, as well as citizen-centric digital governance tools, tapping into technological innovations, including capacity-development </a:t>
            </a:r>
            <a:r>
              <a:rPr lang="en-US" sz="1600" dirty="0" err="1"/>
              <a:t>programmes</a:t>
            </a:r>
            <a:r>
              <a:rPr lang="en-US" sz="1600" dirty="0"/>
              <a:t>, in order to make information and communications technologies accessible to the public, including women and girls, children and youth, persons with disabilities, older persons and persons in vulnerable situations, to enable them to develop and exercise civic responsibility, broadening participation and fostering responsible governance, as well as increasing efficiency. The use of digital platforms and tools, including geospatial information systems, will be encouraged to improve long-term integrated urban and territorial planning and design, land administration and management, and access to urban and metropolitan services</a:t>
            </a:r>
            <a:r>
              <a:rPr lang="en-US" sz="1600" dirty="0" smtClean="0"/>
              <a:t>.</a:t>
            </a:r>
          </a:p>
          <a:p>
            <a:pPr algn="just"/>
            <a:r>
              <a:rPr lang="en-US" sz="1600" dirty="0"/>
              <a:t>157. </a:t>
            </a:r>
            <a:r>
              <a:rPr lang="en-US" sz="1600" dirty="0" smtClean="0"/>
              <a:t>Support </a:t>
            </a:r>
            <a:r>
              <a:rPr lang="en-US" sz="1600" dirty="0"/>
              <a:t>science, research and innovation, including a focus on social, technological, digital and nature-based innovation, robust science-policy interfaces in urban and territorial planning and policy formulation and institutionalized mechanisms for sharing and exchanging information, knowledge and expertise, including the collection, analysis, standardization and dissemination of geographically based, community-collected, high-quality, timely and reliable data disaggregated by income, sex, age, race, ethnicity, migration status, disability, geographic location and other characteristics relevant in national, subnational and local contexts.</a:t>
            </a:r>
          </a:p>
        </p:txBody>
      </p:sp>
    </p:spTree>
    <p:extLst>
      <p:ext uri="{BB962C8B-B14F-4D97-AF65-F5344CB8AC3E}">
        <p14:creationId xmlns:p14="http://schemas.microsoft.com/office/powerpoint/2010/main" val="39513315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Digitalisation</a:t>
            </a:r>
            <a:r>
              <a:rPr lang="es-MX" dirty="0" smtClean="0"/>
              <a:t> in </a:t>
            </a:r>
            <a:r>
              <a:rPr lang="es-MX" dirty="0" err="1" smtClean="0"/>
              <a:t>the</a:t>
            </a:r>
            <a:r>
              <a:rPr lang="es-MX" dirty="0" smtClean="0"/>
              <a:t> 2023 SDG </a:t>
            </a:r>
            <a:r>
              <a:rPr lang="es-MX" dirty="0" err="1" smtClean="0"/>
              <a:t>Report</a:t>
            </a:r>
            <a:endParaRPr lang="en-US" dirty="0"/>
          </a:p>
        </p:txBody>
      </p:sp>
      <p:sp>
        <p:nvSpPr>
          <p:cNvPr id="3" name="Marcador de contenido 2"/>
          <p:cNvSpPr>
            <a:spLocks noGrp="1"/>
          </p:cNvSpPr>
          <p:nvPr>
            <p:ph idx="1"/>
          </p:nvPr>
        </p:nvSpPr>
        <p:spPr/>
        <p:txBody>
          <a:bodyPr/>
          <a:lstStyle/>
          <a:p>
            <a:r>
              <a:rPr lang="en-US" dirty="0" smtClean="0"/>
              <a:t>In the 2023 report on the SDG, it is mentioned the need for digital transition:</a:t>
            </a:r>
          </a:p>
          <a:p>
            <a:pPr lvl="1"/>
            <a:r>
              <a:rPr lang="en-US" dirty="0" smtClean="0"/>
              <a:t>Digital inclusion </a:t>
            </a:r>
            <a:r>
              <a:rPr lang="en-US" dirty="0" smtClean="0"/>
              <a:t>(investment in digital </a:t>
            </a:r>
            <a:r>
              <a:rPr lang="en-US" dirty="0" smtClean="0"/>
              <a:t>infrastructure to reduce social inequalities)</a:t>
            </a:r>
          </a:p>
          <a:p>
            <a:pPr lvl="1"/>
            <a:r>
              <a:rPr lang="en-US" dirty="0" smtClean="0"/>
              <a:t>Digital economy (labor opportunities)</a:t>
            </a:r>
          </a:p>
          <a:p>
            <a:pPr lvl="1"/>
            <a:r>
              <a:rPr lang="en-US" dirty="0" smtClean="0"/>
              <a:t>Digital </a:t>
            </a:r>
            <a:r>
              <a:rPr lang="en-US" dirty="0" smtClean="0"/>
              <a:t>cooperation (alliances)</a:t>
            </a:r>
            <a:endParaRPr lang="en-US" dirty="0" smtClean="0"/>
          </a:p>
          <a:p>
            <a:pPr lvl="1"/>
            <a:r>
              <a:rPr lang="en-US" dirty="0" smtClean="0"/>
              <a:t>Digital transformation in education (to support capabilities and universal connection)</a:t>
            </a:r>
          </a:p>
          <a:p>
            <a:pPr lvl="1"/>
            <a:r>
              <a:rPr lang="es-MX" dirty="0" smtClean="0"/>
              <a:t>Digital </a:t>
            </a:r>
            <a:r>
              <a:rPr lang="es-MX" dirty="0" err="1" smtClean="0"/>
              <a:t>financial</a:t>
            </a:r>
            <a:r>
              <a:rPr lang="es-MX" dirty="0" smtClean="0"/>
              <a:t> </a:t>
            </a:r>
            <a:r>
              <a:rPr lang="es-MX" dirty="0" err="1" smtClean="0"/>
              <a:t>inclusion</a:t>
            </a:r>
            <a:r>
              <a:rPr lang="es-MX" dirty="0" smtClean="0"/>
              <a:t> (</a:t>
            </a:r>
            <a:r>
              <a:rPr lang="es-MX" dirty="0" err="1" smtClean="0"/>
              <a:t>increased</a:t>
            </a:r>
            <a:r>
              <a:rPr lang="es-MX" dirty="0" smtClean="0"/>
              <a:t> </a:t>
            </a:r>
            <a:r>
              <a:rPr lang="es-MX" dirty="0" err="1" smtClean="0"/>
              <a:t>during</a:t>
            </a:r>
            <a:r>
              <a:rPr lang="es-MX" dirty="0" smtClean="0"/>
              <a:t> covid-19)</a:t>
            </a:r>
          </a:p>
          <a:p>
            <a:pPr lvl="1"/>
            <a:r>
              <a:rPr lang="es-MX" dirty="0" err="1" smtClean="0"/>
              <a:t>Improvement</a:t>
            </a:r>
            <a:r>
              <a:rPr lang="es-MX" dirty="0" smtClean="0"/>
              <a:t> of 65% in </a:t>
            </a:r>
            <a:r>
              <a:rPr lang="es-MX" dirty="0" err="1" smtClean="0"/>
              <a:t>the</a:t>
            </a:r>
            <a:r>
              <a:rPr lang="es-MX" dirty="0" smtClean="0"/>
              <a:t> </a:t>
            </a:r>
            <a:r>
              <a:rPr lang="es-MX" dirty="0" err="1" smtClean="0"/>
              <a:t>access</a:t>
            </a:r>
            <a:r>
              <a:rPr lang="es-MX" dirty="0" smtClean="0"/>
              <a:t> to internet </a:t>
            </a:r>
            <a:r>
              <a:rPr lang="es-MX" dirty="0" err="1" smtClean="0"/>
              <a:t>globally</a:t>
            </a:r>
            <a:r>
              <a:rPr lang="es-MX" dirty="0" smtClean="0"/>
              <a:t> </a:t>
            </a:r>
            <a:r>
              <a:rPr lang="es-MX" dirty="0" err="1" smtClean="0"/>
              <a:t>but</a:t>
            </a:r>
            <a:r>
              <a:rPr lang="es-MX" dirty="0" smtClean="0"/>
              <a:t> </a:t>
            </a:r>
            <a:r>
              <a:rPr lang="es-MX" dirty="0" err="1" smtClean="0"/>
              <a:t>fell</a:t>
            </a:r>
            <a:r>
              <a:rPr lang="es-MX" dirty="0" smtClean="0"/>
              <a:t> </a:t>
            </a:r>
            <a:r>
              <a:rPr lang="es-MX" dirty="0" err="1" smtClean="0"/>
              <a:t>after</a:t>
            </a:r>
            <a:r>
              <a:rPr lang="es-MX" dirty="0" smtClean="0"/>
              <a:t> </a:t>
            </a:r>
            <a:r>
              <a:rPr lang="es-MX" dirty="0" err="1" smtClean="0"/>
              <a:t>the</a:t>
            </a:r>
            <a:r>
              <a:rPr lang="es-MX" dirty="0" smtClean="0"/>
              <a:t> </a:t>
            </a:r>
            <a:r>
              <a:rPr lang="es-MX" dirty="0" err="1" smtClean="0"/>
              <a:t>pandemic</a:t>
            </a:r>
            <a:endParaRPr lang="es-MX" dirty="0" smtClean="0"/>
          </a:p>
          <a:p>
            <a:pPr lvl="1"/>
            <a:endParaRPr lang="es-MX" dirty="0" smtClean="0"/>
          </a:p>
          <a:p>
            <a:endParaRPr lang="en-US" dirty="0"/>
          </a:p>
        </p:txBody>
      </p:sp>
    </p:spTree>
    <p:extLst>
      <p:ext uri="{BB962C8B-B14F-4D97-AF65-F5344CB8AC3E}">
        <p14:creationId xmlns:p14="http://schemas.microsoft.com/office/powerpoint/2010/main" val="1602688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What</a:t>
            </a:r>
            <a:r>
              <a:rPr lang="es-MX" dirty="0" smtClean="0"/>
              <a:t> </a:t>
            </a:r>
            <a:r>
              <a:rPr lang="es-MX" dirty="0" err="1" smtClean="0"/>
              <a:t>is</a:t>
            </a:r>
            <a:r>
              <a:rPr lang="es-MX" dirty="0" smtClean="0"/>
              <a:t> </a:t>
            </a:r>
            <a:r>
              <a:rPr lang="es-MX" dirty="0" err="1" smtClean="0"/>
              <a:t>the</a:t>
            </a:r>
            <a:r>
              <a:rPr lang="es-MX" dirty="0" smtClean="0"/>
              <a:t> </a:t>
            </a:r>
            <a:r>
              <a:rPr lang="es-MX" dirty="0" err="1" smtClean="0"/>
              <a:t>relationship</a:t>
            </a:r>
            <a:r>
              <a:rPr lang="es-MX" dirty="0" smtClean="0"/>
              <a:t> </a:t>
            </a:r>
            <a:r>
              <a:rPr lang="es-MX" dirty="0" err="1" smtClean="0"/>
              <a:t>between</a:t>
            </a:r>
            <a:r>
              <a:rPr lang="es-MX" dirty="0" smtClean="0"/>
              <a:t> </a:t>
            </a:r>
            <a:r>
              <a:rPr lang="es-MX" dirty="0" err="1" smtClean="0"/>
              <a:t>urban</a:t>
            </a:r>
            <a:r>
              <a:rPr lang="es-MX" dirty="0" smtClean="0"/>
              <a:t> </a:t>
            </a:r>
            <a:r>
              <a:rPr lang="es-MX" dirty="0" err="1" smtClean="0"/>
              <a:t>sustainability</a:t>
            </a:r>
            <a:r>
              <a:rPr lang="es-MX" dirty="0" smtClean="0"/>
              <a:t> and </a:t>
            </a:r>
            <a:r>
              <a:rPr lang="es-MX" dirty="0" err="1" smtClean="0"/>
              <a:t>digitalisation</a:t>
            </a:r>
            <a:r>
              <a:rPr lang="es-MX" dirty="0" smtClean="0"/>
              <a:t>?</a:t>
            </a:r>
            <a:endParaRPr lang="en-US" dirty="0"/>
          </a:p>
        </p:txBody>
      </p:sp>
      <p:sp>
        <p:nvSpPr>
          <p:cNvPr id="3" name="Marcador de contenido 2"/>
          <p:cNvSpPr>
            <a:spLocks noGrp="1"/>
          </p:cNvSpPr>
          <p:nvPr>
            <p:ph idx="1"/>
          </p:nvPr>
        </p:nvSpPr>
        <p:spPr>
          <a:xfrm>
            <a:off x="6810737" y="3168288"/>
            <a:ext cx="4416707" cy="1131708"/>
          </a:xfrm>
          <a:solidFill>
            <a:schemeClr val="accent6"/>
          </a:solidFill>
        </p:spPr>
        <p:txBody>
          <a:bodyPr>
            <a:normAutofit/>
          </a:bodyPr>
          <a:lstStyle/>
          <a:p>
            <a:pPr marL="0" indent="0" algn="ctr">
              <a:buNone/>
            </a:pPr>
            <a:r>
              <a:rPr lang="es-MX" dirty="0" err="1" smtClean="0"/>
              <a:t>They</a:t>
            </a:r>
            <a:r>
              <a:rPr lang="es-MX" dirty="0" smtClean="0"/>
              <a:t> are </a:t>
            </a:r>
            <a:r>
              <a:rPr lang="es-MX" dirty="0" err="1" smtClean="0"/>
              <a:t>all</a:t>
            </a:r>
            <a:r>
              <a:rPr lang="es-MX" dirty="0" smtClean="0"/>
              <a:t> </a:t>
            </a:r>
            <a:r>
              <a:rPr lang="es-MX" dirty="0" err="1" smtClean="0"/>
              <a:t>topics</a:t>
            </a:r>
            <a:r>
              <a:rPr lang="es-MX" dirty="0" smtClean="0"/>
              <a:t> of </a:t>
            </a:r>
            <a:r>
              <a:rPr lang="es-MX" dirty="0" err="1" smtClean="0"/>
              <a:t>urban</a:t>
            </a:r>
            <a:r>
              <a:rPr lang="es-MX" dirty="0" smtClean="0"/>
              <a:t> </a:t>
            </a:r>
            <a:r>
              <a:rPr lang="es-MX" dirty="0" err="1" smtClean="0"/>
              <a:t>sustainable</a:t>
            </a:r>
            <a:r>
              <a:rPr lang="es-MX" dirty="0" smtClean="0"/>
              <a:t> </a:t>
            </a:r>
            <a:r>
              <a:rPr lang="es-MX" dirty="0" err="1" smtClean="0"/>
              <a:t>development</a:t>
            </a:r>
            <a:endParaRPr lang="es-MX" dirty="0" smtClean="0"/>
          </a:p>
          <a:p>
            <a:pPr algn="ctr"/>
            <a:endParaRPr lang="es-MX" dirty="0" smtClean="0"/>
          </a:p>
          <a:p>
            <a:pPr algn="ctr"/>
            <a:endParaRPr lang="es-MX" dirty="0" smtClean="0"/>
          </a:p>
          <a:p>
            <a:pPr algn="ctr"/>
            <a:endParaRPr lang="es-MX" dirty="0" smtClean="0"/>
          </a:p>
          <a:p>
            <a:pPr algn="ctr"/>
            <a:endParaRPr lang="es-MX" dirty="0" smtClean="0"/>
          </a:p>
          <a:p>
            <a:pPr algn="ctr"/>
            <a:endParaRPr lang="en-US" dirty="0"/>
          </a:p>
        </p:txBody>
      </p:sp>
      <p:sp>
        <p:nvSpPr>
          <p:cNvPr id="4" name="Marcador de contenido 2"/>
          <p:cNvSpPr txBox="1">
            <a:spLocks/>
          </p:cNvSpPr>
          <p:nvPr/>
        </p:nvSpPr>
        <p:spPr>
          <a:xfrm>
            <a:off x="990600" y="1978025"/>
            <a:ext cx="5371618" cy="4351338"/>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err="1" smtClean="0"/>
              <a:t>Equal</a:t>
            </a:r>
            <a:r>
              <a:rPr lang="es-MX" dirty="0" smtClean="0"/>
              <a:t> Access to </a:t>
            </a:r>
            <a:r>
              <a:rPr lang="es-MX" dirty="0" err="1" smtClean="0"/>
              <a:t>ICTs</a:t>
            </a:r>
            <a:endParaRPr lang="es-MX" dirty="0" smtClean="0"/>
          </a:p>
          <a:p>
            <a:r>
              <a:rPr lang="es-MX" dirty="0" err="1" smtClean="0"/>
              <a:t>Affordable</a:t>
            </a:r>
            <a:r>
              <a:rPr lang="es-MX" dirty="0" smtClean="0"/>
              <a:t> and </a:t>
            </a:r>
            <a:r>
              <a:rPr lang="es-MX" dirty="0" err="1" smtClean="0"/>
              <a:t>clean</a:t>
            </a:r>
            <a:r>
              <a:rPr lang="es-MX" dirty="0" smtClean="0"/>
              <a:t> </a:t>
            </a:r>
            <a:r>
              <a:rPr lang="es-MX" dirty="0" err="1" smtClean="0"/>
              <a:t>energy</a:t>
            </a:r>
            <a:endParaRPr lang="es-MX" dirty="0" smtClean="0"/>
          </a:p>
          <a:p>
            <a:r>
              <a:rPr lang="es-MX" dirty="0" err="1" smtClean="0"/>
              <a:t>Sustainable</a:t>
            </a:r>
            <a:r>
              <a:rPr lang="es-MX" dirty="0" smtClean="0"/>
              <a:t> </a:t>
            </a:r>
            <a:r>
              <a:rPr lang="es-MX" dirty="0" err="1" smtClean="0"/>
              <a:t>economic</a:t>
            </a:r>
            <a:r>
              <a:rPr lang="es-MX" dirty="0" smtClean="0"/>
              <a:t> </a:t>
            </a:r>
            <a:r>
              <a:rPr lang="es-MX" dirty="0" err="1" smtClean="0"/>
              <a:t>growth</a:t>
            </a:r>
            <a:endParaRPr lang="es-MX" dirty="0" smtClean="0"/>
          </a:p>
          <a:p>
            <a:r>
              <a:rPr lang="es-MX" dirty="0" err="1" smtClean="0"/>
              <a:t>Industry</a:t>
            </a:r>
            <a:r>
              <a:rPr lang="es-MX" dirty="0" smtClean="0"/>
              <a:t> and </a:t>
            </a:r>
            <a:r>
              <a:rPr lang="es-MX" dirty="0" err="1" smtClean="0"/>
              <a:t>infrastructure</a:t>
            </a:r>
            <a:endParaRPr lang="es-MX" dirty="0" smtClean="0"/>
          </a:p>
          <a:p>
            <a:r>
              <a:rPr lang="es-MX" dirty="0" err="1" smtClean="0"/>
              <a:t>Consumption</a:t>
            </a:r>
            <a:r>
              <a:rPr lang="es-MX" dirty="0" smtClean="0"/>
              <a:t> and </a:t>
            </a:r>
            <a:r>
              <a:rPr lang="es-MX" dirty="0" err="1" smtClean="0"/>
              <a:t>production</a:t>
            </a:r>
            <a:endParaRPr lang="es-MX" dirty="0" smtClean="0"/>
          </a:p>
          <a:p>
            <a:r>
              <a:rPr lang="es-MX" dirty="0" err="1" smtClean="0"/>
              <a:t>Service</a:t>
            </a:r>
            <a:r>
              <a:rPr lang="es-MX" dirty="0" smtClean="0"/>
              <a:t> </a:t>
            </a:r>
            <a:r>
              <a:rPr lang="es-MX" dirty="0" err="1" smtClean="0"/>
              <a:t>delivery</a:t>
            </a:r>
            <a:endParaRPr lang="es-MX" dirty="0" smtClean="0"/>
          </a:p>
          <a:p>
            <a:r>
              <a:rPr lang="es-MX" dirty="0" err="1" smtClean="0"/>
              <a:t>Environment</a:t>
            </a:r>
            <a:r>
              <a:rPr lang="es-MX" dirty="0" smtClean="0"/>
              <a:t> </a:t>
            </a:r>
            <a:r>
              <a:rPr lang="es-MX" dirty="0" err="1" smtClean="0"/>
              <a:t>issues</a:t>
            </a:r>
            <a:endParaRPr lang="es-MX" dirty="0" smtClean="0"/>
          </a:p>
          <a:p>
            <a:r>
              <a:rPr lang="es-MX" dirty="0" err="1" smtClean="0"/>
              <a:t>Transport</a:t>
            </a:r>
            <a:endParaRPr lang="es-MX" dirty="0" smtClean="0"/>
          </a:p>
          <a:p>
            <a:r>
              <a:rPr lang="es-MX" dirty="0" smtClean="0"/>
              <a:t>E-</a:t>
            </a:r>
            <a:r>
              <a:rPr lang="es-MX" dirty="0" err="1" smtClean="0"/>
              <a:t>government</a:t>
            </a:r>
            <a:endParaRPr lang="es-MX" dirty="0" smtClean="0"/>
          </a:p>
          <a:p>
            <a:r>
              <a:rPr lang="es-MX" dirty="0" err="1" smtClean="0"/>
              <a:t>Financial</a:t>
            </a:r>
            <a:r>
              <a:rPr lang="es-MX" dirty="0" smtClean="0"/>
              <a:t> </a:t>
            </a:r>
            <a:r>
              <a:rPr lang="es-MX" dirty="0" err="1" smtClean="0"/>
              <a:t>digitalisation</a:t>
            </a:r>
            <a:endParaRPr lang="es-MX" dirty="0" smtClean="0"/>
          </a:p>
          <a:p>
            <a:r>
              <a:rPr lang="es-MX" dirty="0" smtClean="0"/>
              <a:t>Digital </a:t>
            </a:r>
            <a:r>
              <a:rPr lang="es-MX" dirty="0" err="1" smtClean="0"/>
              <a:t>plataforms</a:t>
            </a:r>
            <a:r>
              <a:rPr lang="es-MX" dirty="0" smtClean="0"/>
              <a:t> </a:t>
            </a:r>
            <a:r>
              <a:rPr lang="es-MX" dirty="0" err="1" smtClean="0"/>
              <a:t>for</a:t>
            </a:r>
            <a:r>
              <a:rPr lang="es-MX" dirty="0" smtClean="0"/>
              <a:t> territorial </a:t>
            </a:r>
            <a:r>
              <a:rPr lang="es-MX" dirty="0" err="1" smtClean="0"/>
              <a:t>planning</a:t>
            </a:r>
            <a:endParaRPr lang="es-MX" dirty="0" smtClean="0"/>
          </a:p>
          <a:p>
            <a:r>
              <a:rPr lang="es-MX" dirty="0" err="1" smtClean="0"/>
              <a:t>Partnerships</a:t>
            </a:r>
            <a:endParaRPr lang="es-MX" dirty="0" smtClean="0"/>
          </a:p>
          <a:p>
            <a:r>
              <a:rPr lang="es-MX" dirty="0" err="1" smtClean="0"/>
              <a:t>They</a:t>
            </a:r>
            <a:r>
              <a:rPr lang="es-MX" dirty="0" smtClean="0"/>
              <a:t> are </a:t>
            </a:r>
            <a:r>
              <a:rPr lang="es-MX" dirty="0" err="1" smtClean="0"/>
              <a:t>all</a:t>
            </a:r>
            <a:r>
              <a:rPr lang="es-MX" dirty="0" smtClean="0"/>
              <a:t> </a:t>
            </a:r>
            <a:r>
              <a:rPr lang="es-MX" dirty="0" err="1" smtClean="0"/>
              <a:t>topic</a:t>
            </a:r>
            <a:r>
              <a:rPr lang="es-MX" dirty="0" smtClean="0"/>
              <a:t> of </a:t>
            </a:r>
            <a:r>
              <a:rPr lang="es-MX" dirty="0" err="1" smtClean="0"/>
              <a:t>urban</a:t>
            </a:r>
            <a:r>
              <a:rPr lang="es-MX" dirty="0" smtClean="0"/>
              <a:t> </a:t>
            </a:r>
            <a:r>
              <a:rPr lang="es-MX" dirty="0" err="1" smtClean="0"/>
              <a:t>sustainable</a:t>
            </a:r>
            <a:r>
              <a:rPr lang="es-MX" dirty="0" smtClean="0"/>
              <a:t> </a:t>
            </a:r>
            <a:r>
              <a:rPr lang="es-MX" dirty="0" err="1" smtClean="0"/>
              <a:t>development</a:t>
            </a:r>
            <a:endParaRPr lang="es-MX" dirty="0" smtClean="0"/>
          </a:p>
          <a:p>
            <a:endParaRPr lang="es-MX" dirty="0" smtClean="0"/>
          </a:p>
          <a:p>
            <a:endParaRPr lang="es-MX" dirty="0" smtClean="0"/>
          </a:p>
          <a:p>
            <a:endParaRPr lang="es-MX" dirty="0" smtClean="0"/>
          </a:p>
          <a:p>
            <a:endParaRPr lang="es-MX" dirty="0" smtClean="0"/>
          </a:p>
          <a:p>
            <a:endParaRPr lang="en-US" dirty="0"/>
          </a:p>
        </p:txBody>
      </p:sp>
      <p:sp>
        <p:nvSpPr>
          <p:cNvPr id="5" name="Flecha derecha 4"/>
          <p:cNvSpPr/>
          <p:nvPr/>
        </p:nvSpPr>
        <p:spPr>
          <a:xfrm>
            <a:off x="5347504" y="3397170"/>
            <a:ext cx="960699" cy="6655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0661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err="1" smtClean="0"/>
              <a:t>Germany</a:t>
            </a:r>
            <a:r>
              <a:rPr lang="es-MX" dirty="0" smtClean="0"/>
              <a:t/>
            </a:r>
            <a:br>
              <a:rPr lang="es-MX" dirty="0" smtClean="0"/>
            </a:br>
            <a:r>
              <a:rPr lang="es-MX" dirty="0" smtClean="0"/>
              <a:t>Digital </a:t>
            </a:r>
            <a:r>
              <a:rPr lang="es-MX" dirty="0" err="1" smtClean="0"/>
              <a:t>economy</a:t>
            </a:r>
            <a:r>
              <a:rPr lang="es-MX" dirty="0" smtClean="0"/>
              <a:t> and </a:t>
            </a:r>
            <a:r>
              <a:rPr lang="es-MX" dirty="0" err="1" smtClean="0"/>
              <a:t>society</a:t>
            </a:r>
            <a:r>
              <a:rPr lang="es-MX" dirty="0" smtClean="0"/>
              <a:t> </a:t>
            </a:r>
            <a:r>
              <a:rPr lang="es-MX" dirty="0" err="1" smtClean="0"/>
              <a:t>Index</a:t>
            </a:r>
            <a:r>
              <a:rPr lang="es-MX" dirty="0" smtClean="0"/>
              <a:t> (DESI)</a:t>
            </a:r>
            <a:endParaRPr lang="en-US" dirty="0"/>
          </a:p>
        </p:txBody>
      </p:sp>
      <p:sp>
        <p:nvSpPr>
          <p:cNvPr id="3" name="Marcador de contenido 2"/>
          <p:cNvSpPr>
            <a:spLocks noGrp="1"/>
          </p:cNvSpPr>
          <p:nvPr>
            <p:ph idx="1"/>
          </p:nvPr>
        </p:nvSpPr>
        <p:spPr>
          <a:xfrm>
            <a:off x="838200" y="1825624"/>
            <a:ext cx="10515600" cy="4245297"/>
          </a:xfrm>
        </p:spPr>
        <p:txBody>
          <a:bodyPr>
            <a:normAutofit fontScale="92500" lnSpcReduction="20000"/>
          </a:bodyPr>
          <a:lstStyle/>
          <a:p>
            <a:pPr marL="0" indent="0">
              <a:buNone/>
            </a:pPr>
            <a:r>
              <a:rPr lang="es-MX" dirty="0" err="1" smtClean="0"/>
              <a:t>Four</a:t>
            </a:r>
            <a:r>
              <a:rPr lang="es-MX" dirty="0" smtClean="0"/>
              <a:t> </a:t>
            </a:r>
            <a:r>
              <a:rPr lang="es-MX" dirty="0" err="1" smtClean="0"/>
              <a:t>dimensions</a:t>
            </a:r>
            <a:r>
              <a:rPr lang="es-MX" dirty="0" smtClean="0"/>
              <a:t>: human capital, </a:t>
            </a:r>
            <a:r>
              <a:rPr lang="es-MX" dirty="0" err="1" smtClean="0"/>
              <a:t>connectivity</a:t>
            </a:r>
            <a:r>
              <a:rPr lang="es-MX" dirty="0" smtClean="0"/>
              <a:t>, </a:t>
            </a:r>
            <a:r>
              <a:rPr lang="es-MX" dirty="0" err="1" smtClean="0"/>
              <a:t>integration</a:t>
            </a:r>
            <a:r>
              <a:rPr lang="es-MX" dirty="0" smtClean="0"/>
              <a:t> of digital </a:t>
            </a:r>
            <a:r>
              <a:rPr lang="es-MX" dirty="0" err="1" smtClean="0"/>
              <a:t>technology</a:t>
            </a:r>
            <a:r>
              <a:rPr lang="es-MX" dirty="0" smtClean="0"/>
              <a:t>, digital </a:t>
            </a:r>
            <a:r>
              <a:rPr lang="es-MX" dirty="0" err="1" smtClean="0"/>
              <a:t>public</a:t>
            </a:r>
            <a:r>
              <a:rPr lang="es-MX" dirty="0" smtClean="0"/>
              <a:t> </a:t>
            </a:r>
            <a:r>
              <a:rPr lang="es-MX" dirty="0" err="1" smtClean="0"/>
              <a:t>services</a:t>
            </a:r>
            <a:r>
              <a:rPr lang="es-MX" dirty="0" smtClean="0"/>
              <a:t>, </a:t>
            </a:r>
            <a:r>
              <a:rPr lang="es-MX" dirty="0" smtClean="0"/>
              <a:t>in 28 </a:t>
            </a:r>
            <a:r>
              <a:rPr lang="es-MX" dirty="0" err="1" smtClean="0"/>
              <a:t>countries</a:t>
            </a:r>
            <a:r>
              <a:rPr lang="es-MX" dirty="0" smtClean="0"/>
              <a:t> in EU</a:t>
            </a:r>
          </a:p>
          <a:p>
            <a:pPr marL="0" indent="0">
              <a:buNone/>
            </a:pPr>
            <a:r>
              <a:rPr lang="es-MX" dirty="0" err="1" smtClean="0"/>
              <a:t>Germany</a:t>
            </a:r>
            <a:r>
              <a:rPr lang="es-MX" dirty="0"/>
              <a:t>:</a:t>
            </a:r>
            <a:endParaRPr lang="es-MX" dirty="0" smtClean="0"/>
          </a:p>
          <a:p>
            <a:r>
              <a:rPr lang="es-MX" dirty="0" err="1" smtClean="0"/>
              <a:t>It</a:t>
            </a:r>
            <a:r>
              <a:rPr lang="es-MX" dirty="0" smtClean="0"/>
              <a:t> </a:t>
            </a:r>
            <a:r>
              <a:rPr lang="es-MX" dirty="0" err="1" smtClean="0"/>
              <a:t>is</a:t>
            </a:r>
            <a:r>
              <a:rPr lang="es-MX" dirty="0" smtClean="0"/>
              <a:t> </a:t>
            </a:r>
            <a:r>
              <a:rPr lang="es-MX" dirty="0" err="1" smtClean="0"/>
              <a:t>EU’s</a:t>
            </a:r>
            <a:r>
              <a:rPr lang="es-MX" dirty="0" smtClean="0"/>
              <a:t> </a:t>
            </a:r>
            <a:r>
              <a:rPr lang="es-MX" dirty="0" err="1" smtClean="0"/>
              <a:t>largest</a:t>
            </a:r>
            <a:r>
              <a:rPr lang="es-MX" dirty="0" smtClean="0"/>
              <a:t> </a:t>
            </a:r>
            <a:r>
              <a:rPr lang="es-MX" dirty="0" err="1" smtClean="0"/>
              <a:t>economy</a:t>
            </a:r>
            <a:endParaRPr lang="es-MX" dirty="0" smtClean="0"/>
          </a:p>
          <a:p>
            <a:r>
              <a:rPr lang="es-MX" dirty="0" smtClean="0"/>
              <a:t>Has </a:t>
            </a:r>
            <a:r>
              <a:rPr lang="es-MX" dirty="0" err="1" smtClean="0"/>
              <a:t>progress</a:t>
            </a:r>
            <a:r>
              <a:rPr lang="es-MX" dirty="0" smtClean="0"/>
              <a:t> </a:t>
            </a:r>
            <a:r>
              <a:rPr lang="es-MX" dirty="0" err="1" smtClean="0"/>
              <a:t>relatively</a:t>
            </a:r>
            <a:r>
              <a:rPr lang="es-MX" dirty="0" smtClean="0"/>
              <a:t> </a:t>
            </a:r>
            <a:r>
              <a:rPr lang="es-MX" dirty="0" err="1" smtClean="0"/>
              <a:t>well</a:t>
            </a:r>
            <a:endParaRPr lang="es-MX" dirty="0" smtClean="0"/>
          </a:p>
          <a:p>
            <a:r>
              <a:rPr lang="en-US" dirty="0" smtClean="0"/>
              <a:t>Human capital: The </a:t>
            </a:r>
            <a:r>
              <a:rPr lang="en-US" dirty="0"/>
              <a:t>share of information and communications technology (ICT) specialists is above the EU </a:t>
            </a:r>
            <a:r>
              <a:rPr lang="en-US" dirty="0" smtClean="0"/>
              <a:t>average</a:t>
            </a:r>
          </a:p>
          <a:p>
            <a:r>
              <a:rPr lang="es-MX" dirty="0" err="1" smtClean="0"/>
              <a:t>Connectivity</a:t>
            </a:r>
            <a:r>
              <a:rPr lang="es-MX" dirty="0" smtClean="0"/>
              <a:t>: </a:t>
            </a:r>
            <a:r>
              <a:rPr lang="en-US" dirty="0"/>
              <a:t>very-high-capacity network (VHCN) </a:t>
            </a:r>
            <a:r>
              <a:rPr lang="en-US" dirty="0" smtClean="0"/>
              <a:t>coverage</a:t>
            </a:r>
          </a:p>
          <a:p>
            <a:r>
              <a:rPr lang="es-MX" dirty="0" err="1" smtClean="0"/>
              <a:t>Integration</a:t>
            </a:r>
            <a:r>
              <a:rPr lang="es-MX" dirty="0" smtClean="0"/>
              <a:t> of digital </a:t>
            </a:r>
            <a:r>
              <a:rPr lang="es-MX" dirty="0" err="1" smtClean="0"/>
              <a:t>technology</a:t>
            </a:r>
            <a:r>
              <a:rPr lang="es-MX" dirty="0" smtClean="0"/>
              <a:t> </a:t>
            </a:r>
            <a:r>
              <a:rPr lang="es-MX" dirty="0" err="1" smtClean="0"/>
              <a:t>by</a:t>
            </a:r>
            <a:r>
              <a:rPr lang="es-MX" dirty="0" smtClean="0"/>
              <a:t> </a:t>
            </a:r>
            <a:r>
              <a:rPr lang="es-MX" dirty="0" err="1" smtClean="0"/>
              <a:t>esterprises</a:t>
            </a:r>
            <a:r>
              <a:rPr lang="es-MX" dirty="0" smtClean="0"/>
              <a:t>: </a:t>
            </a:r>
            <a:r>
              <a:rPr lang="en-US" dirty="0"/>
              <a:t>most indicators are close to the EU average </a:t>
            </a:r>
            <a:endParaRPr lang="en-US" dirty="0" smtClean="0"/>
          </a:p>
          <a:p>
            <a:r>
              <a:rPr lang="es-MX" dirty="0" smtClean="0"/>
              <a:t>Digital </a:t>
            </a:r>
            <a:r>
              <a:rPr lang="es-MX" dirty="0" err="1" smtClean="0"/>
              <a:t>Public</a:t>
            </a:r>
            <a:r>
              <a:rPr lang="es-MX" dirty="0" smtClean="0"/>
              <a:t> </a:t>
            </a:r>
            <a:r>
              <a:rPr lang="es-MX" dirty="0" err="1" smtClean="0"/>
              <a:t>Services</a:t>
            </a:r>
            <a:r>
              <a:rPr lang="es-MX" dirty="0" smtClean="0"/>
              <a:t>: </a:t>
            </a:r>
            <a:r>
              <a:rPr lang="en-US" dirty="0"/>
              <a:t>scores well on open data </a:t>
            </a:r>
            <a:endParaRPr lang="es-MX" dirty="0" smtClean="0"/>
          </a:p>
          <a:p>
            <a:pPr marL="0" indent="0">
              <a:buNone/>
            </a:pPr>
            <a:endParaRPr lang="es-MX" dirty="0" smtClean="0"/>
          </a:p>
          <a:p>
            <a:endParaRPr lang="es-MX" dirty="0" smtClean="0"/>
          </a:p>
          <a:p>
            <a:pPr marL="0" indent="0">
              <a:buNone/>
            </a:pPr>
            <a:endParaRPr lang="es-MX" dirty="0" smtClean="0"/>
          </a:p>
          <a:p>
            <a:pPr marL="0" indent="0">
              <a:buNone/>
            </a:pPr>
            <a:endParaRPr lang="es-MX" dirty="0" smtClean="0"/>
          </a:p>
          <a:p>
            <a:pPr lvl="1"/>
            <a:endParaRPr lang="en-US" dirty="0"/>
          </a:p>
        </p:txBody>
      </p:sp>
    </p:spTree>
    <p:extLst>
      <p:ext uri="{BB962C8B-B14F-4D97-AF65-F5344CB8AC3E}">
        <p14:creationId xmlns:p14="http://schemas.microsoft.com/office/powerpoint/2010/main" val="4633868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Marcador de contenido 2"/>
          <p:cNvSpPr>
            <a:spLocks noGrp="1"/>
          </p:cNvSpPr>
          <p:nvPr>
            <p:ph idx="1"/>
          </p:nvPr>
        </p:nvSpPr>
        <p:spPr/>
        <p:txBody>
          <a:bodyPr/>
          <a:lstStyle/>
          <a:p>
            <a:endParaRPr lang="en-US" dirty="0"/>
          </a:p>
        </p:txBody>
      </p:sp>
      <p:graphicFrame>
        <p:nvGraphicFramePr>
          <p:cNvPr id="4" name="Tabla 3"/>
          <p:cNvGraphicFramePr>
            <a:graphicFrameLocks noGrp="1"/>
          </p:cNvGraphicFramePr>
          <p:nvPr>
            <p:extLst>
              <p:ext uri="{D42A27DB-BD31-4B8C-83A1-F6EECF244321}">
                <p14:modId xmlns:p14="http://schemas.microsoft.com/office/powerpoint/2010/main" val="1034547151"/>
              </p:ext>
            </p:extLst>
          </p:nvPr>
        </p:nvGraphicFramePr>
        <p:xfrm>
          <a:off x="2269281" y="511114"/>
          <a:ext cx="8128000" cy="185420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391324938"/>
                    </a:ext>
                  </a:extLst>
                </a:gridCol>
                <a:gridCol w="2032000">
                  <a:extLst>
                    <a:ext uri="{9D8B030D-6E8A-4147-A177-3AD203B41FA5}">
                      <a16:colId xmlns:a16="http://schemas.microsoft.com/office/drawing/2014/main" val="4228007001"/>
                    </a:ext>
                  </a:extLst>
                </a:gridCol>
                <a:gridCol w="2032000">
                  <a:extLst>
                    <a:ext uri="{9D8B030D-6E8A-4147-A177-3AD203B41FA5}">
                      <a16:colId xmlns:a16="http://schemas.microsoft.com/office/drawing/2014/main" val="1325069333"/>
                    </a:ext>
                  </a:extLst>
                </a:gridCol>
                <a:gridCol w="2032000">
                  <a:extLst>
                    <a:ext uri="{9D8B030D-6E8A-4147-A177-3AD203B41FA5}">
                      <a16:colId xmlns:a16="http://schemas.microsoft.com/office/drawing/2014/main" val="4251629636"/>
                    </a:ext>
                  </a:extLst>
                </a:gridCol>
              </a:tblGrid>
              <a:tr h="370840">
                <a:tc>
                  <a:txBody>
                    <a:bodyPr/>
                    <a:lstStyle/>
                    <a:p>
                      <a:pPr algn="ctr"/>
                      <a:r>
                        <a:rPr lang="es-MX" dirty="0" smtClean="0"/>
                        <a:t>DESI</a:t>
                      </a:r>
                      <a:endParaRPr lang="en-US" dirty="0"/>
                    </a:p>
                  </a:txBody>
                  <a:tcPr/>
                </a:tc>
                <a:tc>
                  <a:txBody>
                    <a:bodyPr/>
                    <a:lstStyle/>
                    <a:p>
                      <a:pPr algn="ctr"/>
                      <a:r>
                        <a:rPr lang="es-MX" dirty="0" err="1" smtClean="0"/>
                        <a:t>Germany</a:t>
                      </a:r>
                      <a:r>
                        <a:rPr lang="es-MX" dirty="0" smtClean="0"/>
                        <a:t> </a:t>
                      </a:r>
                      <a:r>
                        <a:rPr lang="es-MX" dirty="0" err="1" smtClean="0"/>
                        <a:t>rank</a:t>
                      </a:r>
                      <a:endParaRPr lang="en-US" dirty="0"/>
                    </a:p>
                  </a:txBody>
                  <a:tcPr/>
                </a:tc>
                <a:tc>
                  <a:txBody>
                    <a:bodyPr/>
                    <a:lstStyle/>
                    <a:p>
                      <a:pPr algn="ctr"/>
                      <a:r>
                        <a:rPr lang="es-MX" dirty="0" err="1" smtClean="0"/>
                        <a:t>Germany</a:t>
                      </a:r>
                      <a:r>
                        <a:rPr lang="es-MX" dirty="0" smtClean="0"/>
                        <a:t> score</a:t>
                      </a:r>
                      <a:endParaRPr lang="en-US" dirty="0"/>
                    </a:p>
                  </a:txBody>
                  <a:tcPr/>
                </a:tc>
                <a:tc>
                  <a:txBody>
                    <a:bodyPr/>
                    <a:lstStyle/>
                    <a:p>
                      <a:pPr algn="ctr"/>
                      <a:r>
                        <a:rPr lang="es-MX" dirty="0" smtClean="0"/>
                        <a:t>EU score</a:t>
                      </a:r>
                      <a:endParaRPr lang="en-US" dirty="0"/>
                    </a:p>
                  </a:txBody>
                  <a:tcPr/>
                </a:tc>
                <a:extLst>
                  <a:ext uri="{0D108BD9-81ED-4DB2-BD59-A6C34878D82A}">
                    <a16:rowId xmlns:a16="http://schemas.microsoft.com/office/drawing/2014/main" val="3250241430"/>
                  </a:ext>
                </a:extLst>
              </a:tr>
              <a:tr h="370840">
                <a:tc>
                  <a:txBody>
                    <a:bodyPr/>
                    <a:lstStyle/>
                    <a:p>
                      <a:pPr algn="ctr"/>
                      <a:r>
                        <a:rPr lang="es-MX" dirty="0" smtClean="0"/>
                        <a:t>2019</a:t>
                      </a:r>
                      <a:endParaRPr lang="en-US" dirty="0"/>
                    </a:p>
                  </a:txBody>
                  <a:tcPr/>
                </a:tc>
                <a:tc>
                  <a:txBody>
                    <a:bodyPr/>
                    <a:lstStyle/>
                    <a:p>
                      <a:pPr algn="ctr"/>
                      <a:r>
                        <a:rPr lang="es-MX" dirty="0" smtClean="0"/>
                        <a:t>13</a:t>
                      </a:r>
                      <a:endParaRPr lang="en-US" dirty="0"/>
                    </a:p>
                  </a:txBody>
                  <a:tcPr/>
                </a:tc>
                <a:tc>
                  <a:txBody>
                    <a:bodyPr/>
                    <a:lstStyle/>
                    <a:p>
                      <a:pPr algn="ctr"/>
                      <a:r>
                        <a:rPr lang="es-MX" dirty="0" smtClean="0"/>
                        <a:t>51.2</a:t>
                      </a:r>
                      <a:endParaRPr lang="en-US" dirty="0"/>
                    </a:p>
                  </a:txBody>
                  <a:tcPr/>
                </a:tc>
                <a:tc>
                  <a:txBody>
                    <a:bodyPr/>
                    <a:lstStyle/>
                    <a:p>
                      <a:pPr algn="ctr"/>
                      <a:r>
                        <a:rPr lang="es-MX" dirty="0" smtClean="0"/>
                        <a:t>49.4</a:t>
                      </a:r>
                      <a:endParaRPr lang="en-US" dirty="0"/>
                    </a:p>
                  </a:txBody>
                  <a:tcPr/>
                </a:tc>
                <a:extLst>
                  <a:ext uri="{0D108BD9-81ED-4DB2-BD59-A6C34878D82A}">
                    <a16:rowId xmlns:a16="http://schemas.microsoft.com/office/drawing/2014/main" val="1263718655"/>
                  </a:ext>
                </a:extLst>
              </a:tr>
              <a:tr h="370840">
                <a:tc>
                  <a:txBody>
                    <a:bodyPr/>
                    <a:lstStyle/>
                    <a:p>
                      <a:pPr algn="ctr"/>
                      <a:r>
                        <a:rPr lang="es-MX" dirty="0" smtClean="0"/>
                        <a:t>2020</a:t>
                      </a:r>
                      <a:endParaRPr lang="en-US" dirty="0"/>
                    </a:p>
                  </a:txBody>
                  <a:tcPr/>
                </a:tc>
                <a:tc>
                  <a:txBody>
                    <a:bodyPr/>
                    <a:lstStyle/>
                    <a:p>
                      <a:pPr algn="ctr"/>
                      <a:r>
                        <a:rPr lang="es-MX" dirty="0" smtClean="0"/>
                        <a:t>12</a:t>
                      </a:r>
                      <a:endParaRPr lang="en-US" dirty="0"/>
                    </a:p>
                  </a:txBody>
                  <a:tcPr/>
                </a:tc>
                <a:tc>
                  <a:txBody>
                    <a:bodyPr/>
                    <a:lstStyle/>
                    <a:p>
                      <a:pPr algn="ctr"/>
                      <a:r>
                        <a:rPr lang="es-MX" dirty="0" smtClean="0"/>
                        <a:t>56.1</a:t>
                      </a:r>
                      <a:endParaRPr lang="en-US" dirty="0"/>
                    </a:p>
                  </a:txBody>
                  <a:tcPr/>
                </a:tc>
                <a:tc>
                  <a:txBody>
                    <a:bodyPr/>
                    <a:lstStyle/>
                    <a:p>
                      <a:pPr algn="ctr"/>
                      <a:r>
                        <a:rPr lang="es-MX" dirty="0" smtClean="0"/>
                        <a:t>52.6</a:t>
                      </a:r>
                      <a:endParaRPr lang="en-US" dirty="0"/>
                    </a:p>
                  </a:txBody>
                  <a:tcPr/>
                </a:tc>
                <a:extLst>
                  <a:ext uri="{0D108BD9-81ED-4DB2-BD59-A6C34878D82A}">
                    <a16:rowId xmlns:a16="http://schemas.microsoft.com/office/drawing/2014/main" val="930216679"/>
                  </a:ext>
                </a:extLst>
              </a:tr>
              <a:tr h="370840">
                <a:tc>
                  <a:txBody>
                    <a:bodyPr/>
                    <a:lstStyle/>
                    <a:p>
                      <a:pPr algn="ctr"/>
                      <a:r>
                        <a:rPr lang="es-MX" dirty="0" smtClean="0"/>
                        <a:t>2021</a:t>
                      </a:r>
                      <a:endParaRPr lang="en-US" dirty="0"/>
                    </a:p>
                  </a:txBody>
                  <a:tcPr/>
                </a:tc>
                <a:tc>
                  <a:txBody>
                    <a:bodyPr/>
                    <a:lstStyle/>
                    <a:p>
                      <a:pPr algn="ctr"/>
                      <a:r>
                        <a:rPr lang="es-MX" dirty="0" smtClean="0"/>
                        <a:t>11</a:t>
                      </a:r>
                      <a:endParaRPr lang="en-US" dirty="0"/>
                    </a:p>
                  </a:txBody>
                  <a:tcPr/>
                </a:tc>
                <a:tc>
                  <a:txBody>
                    <a:bodyPr/>
                    <a:lstStyle/>
                    <a:p>
                      <a:pPr algn="ctr"/>
                      <a:r>
                        <a:rPr lang="es-MX" dirty="0" smtClean="0"/>
                        <a:t>54.1</a:t>
                      </a:r>
                      <a:endParaRPr lang="en-US" dirty="0"/>
                    </a:p>
                  </a:txBody>
                  <a:tcPr/>
                </a:tc>
                <a:tc>
                  <a:txBody>
                    <a:bodyPr/>
                    <a:lstStyle/>
                    <a:p>
                      <a:pPr algn="ctr"/>
                      <a:r>
                        <a:rPr lang="es-MX" dirty="0" smtClean="0"/>
                        <a:t>50.7</a:t>
                      </a:r>
                      <a:endParaRPr lang="en-US" dirty="0"/>
                    </a:p>
                  </a:txBody>
                  <a:tcPr/>
                </a:tc>
                <a:extLst>
                  <a:ext uri="{0D108BD9-81ED-4DB2-BD59-A6C34878D82A}">
                    <a16:rowId xmlns:a16="http://schemas.microsoft.com/office/drawing/2014/main" val="3999029998"/>
                  </a:ext>
                </a:extLst>
              </a:tr>
              <a:tr h="370840">
                <a:tc>
                  <a:txBody>
                    <a:bodyPr/>
                    <a:lstStyle/>
                    <a:p>
                      <a:pPr algn="ctr"/>
                      <a:r>
                        <a:rPr lang="es-MX" dirty="0" smtClean="0"/>
                        <a:t>2022</a:t>
                      </a:r>
                      <a:endParaRPr lang="en-US" dirty="0"/>
                    </a:p>
                  </a:txBody>
                  <a:tcPr/>
                </a:tc>
                <a:tc>
                  <a:txBody>
                    <a:bodyPr/>
                    <a:lstStyle/>
                    <a:p>
                      <a:pPr algn="ctr"/>
                      <a:r>
                        <a:rPr lang="es-MX" dirty="0" smtClean="0"/>
                        <a:t>13</a:t>
                      </a:r>
                      <a:endParaRPr lang="en-US" dirty="0"/>
                    </a:p>
                  </a:txBody>
                  <a:tcPr/>
                </a:tc>
                <a:tc>
                  <a:txBody>
                    <a:bodyPr/>
                    <a:lstStyle/>
                    <a:p>
                      <a:pPr algn="ctr"/>
                      <a:r>
                        <a:rPr lang="es-MX" dirty="0" smtClean="0"/>
                        <a:t>52.9</a:t>
                      </a:r>
                      <a:endParaRPr lang="en-US" dirty="0"/>
                    </a:p>
                  </a:txBody>
                  <a:tcPr/>
                </a:tc>
                <a:tc>
                  <a:txBody>
                    <a:bodyPr/>
                    <a:lstStyle/>
                    <a:p>
                      <a:pPr algn="ctr"/>
                      <a:r>
                        <a:rPr lang="es-MX" dirty="0" smtClean="0"/>
                        <a:t>52.3</a:t>
                      </a:r>
                      <a:endParaRPr lang="en-US" dirty="0"/>
                    </a:p>
                  </a:txBody>
                  <a:tcPr/>
                </a:tc>
                <a:extLst>
                  <a:ext uri="{0D108BD9-81ED-4DB2-BD59-A6C34878D82A}">
                    <a16:rowId xmlns:a16="http://schemas.microsoft.com/office/drawing/2014/main" val="4059410320"/>
                  </a:ext>
                </a:extLst>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3447317641"/>
              </p:ext>
            </p:extLst>
          </p:nvPr>
        </p:nvGraphicFramePr>
        <p:xfrm>
          <a:off x="2720372" y="3412500"/>
          <a:ext cx="7225818" cy="2123440"/>
        </p:xfrm>
        <a:graphic>
          <a:graphicData uri="http://schemas.openxmlformats.org/drawingml/2006/table">
            <a:tbl>
              <a:tblPr firstRow="1" bandRow="1">
                <a:tableStyleId>{5C22544A-7EE6-4342-B048-85BDC9FD1C3A}</a:tableStyleId>
              </a:tblPr>
              <a:tblGrid>
                <a:gridCol w="1976699">
                  <a:extLst>
                    <a:ext uri="{9D8B030D-6E8A-4147-A177-3AD203B41FA5}">
                      <a16:colId xmlns:a16="http://schemas.microsoft.com/office/drawing/2014/main" val="3391324938"/>
                    </a:ext>
                  </a:extLst>
                </a:gridCol>
                <a:gridCol w="2152891">
                  <a:extLst>
                    <a:ext uri="{9D8B030D-6E8A-4147-A177-3AD203B41FA5}">
                      <a16:colId xmlns:a16="http://schemas.microsoft.com/office/drawing/2014/main" val="4228007001"/>
                    </a:ext>
                  </a:extLst>
                </a:gridCol>
                <a:gridCol w="1758130">
                  <a:extLst>
                    <a:ext uri="{9D8B030D-6E8A-4147-A177-3AD203B41FA5}">
                      <a16:colId xmlns:a16="http://schemas.microsoft.com/office/drawing/2014/main" val="4251629636"/>
                    </a:ext>
                  </a:extLst>
                </a:gridCol>
                <a:gridCol w="1338098">
                  <a:extLst>
                    <a:ext uri="{9D8B030D-6E8A-4147-A177-3AD203B41FA5}">
                      <a16:colId xmlns:a16="http://schemas.microsoft.com/office/drawing/2014/main" val="162746240"/>
                    </a:ext>
                  </a:extLst>
                </a:gridCol>
              </a:tblGrid>
              <a:tr h="370840">
                <a:tc>
                  <a:txBody>
                    <a:bodyPr/>
                    <a:lstStyle/>
                    <a:p>
                      <a:pPr algn="ctr"/>
                      <a:r>
                        <a:rPr lang="es-MX" dirty="0" smtClean="0"/>
                        <a:t>DESI 2022</a:t>
                      </a:r>
                      <a:endParaRPr lang="en-US" dirty="0"/>
                    </a:p>
                  </a:txBody>
                  <a:tcPr/>
                </a:tc>
                <a:tc>
                  <a:txBody>
                    <a:bodyPr/>
                    <a:lstStyle/>
                    <a:p>
                      <a:pPr algn="ctr"/>
                      <a:r>
                        <a:rPr lang="es-MX" dirty="0" err="1" smtClean="0"/>
                        <a:t>Germany</a:t>
                      </a:r>
                      <a:r>
                        <a:rPr lang="es-MX" dirty="0" smtClean="0"/>
                        <a:t> </a:t>
                      </a:r>
                      <a:r>
                        <a:rPr lang="es-MX" dirty="0" err="1" smtClean="0"/>
                        <a:t>rank</a:t>
                      </a:r>
                      <a:endParaRPr lang="en-US" dirty="0"/>
                    </a:p>
                  </a:txBody>
                  <a:tcPr/>
                </a:tc>
                <a:tc>
                  <a:txBody>
                    <a:bodyPr/>
                    <a:lstStyle/>
                    <a:p>
                      <a:pPr algn="ctr"/>
                      <a:r>
                        <a:rPr lang="es-MX" dirty="0" err="1" smtClean="0"/>
                        <a:t>Germany</a:t>
                      </a:r>
                      <a:r>
                        <a:rPr lang="es-MX" baseline="0" dirty="0" smtClean="0"/>
                        <a:t> score</a:t>
                      </a:r>
                      <a:endParaRPr lang="en-US" dirty="0"/>
                    </a:p>
                  </a:txBody>
                  <a:tcPr/>
                </a:tc>
                <a:tc>
                  <a:txBody>
                    <a:bodyPr/>
                    <a:lstStyle/>
                    <a:p>
                      <a:pPr algn="ctr"/>
                      <a:r>
                        <a:rPr lang="es-MX" dirty="0" smtClean="0"/>
                        <a:t>EU score</a:t>
                      </a:r>
                      <a:endParaRPr lang="en-US" dirty="0"/>
                    </a:p>
                  </a:txBody>
                  <a:tcPr/>
                </a:tc>
                <a:extLst>
                  <a:ext uri="{0D108BD9-81ED-4DB2-BD59-A6C34878D82A}">
                    <a16:rowId xmlns:a16="http://schemas.microsoft.com/office/drawing/2014/main" val="3250241430"/>
                  </a:ext>
                </a:extLst>
              </a:tr>
              <a:tr h="370840">
                <a:tc>
                  <a:txBody>
                    <a:bodyPr/>
                    <a:lstStyle/>
                    <a:p>
                      <a:r>
                        <a:rPr lang="es-MX" dirty="0" smtClean="0"/>
                        <a:t>Human capital</a:t>
                      </a:r>
                      <a:endParaRPr lang="en-US" dirty="0"/>
                    </a:p>
                  </a:txBody>
                  <a:tcPr/>
                </a:tc>
                <a:tc>
                  <a:txBody>
                    <a:bodyPr/>
                    <a:lstStyle/>
                    <a:p>
                      <a:pPr algn="ctr"/>
                      <a:r>
                        <a:rPr lang="es-MX" dirty="0" smtClean="0"/>
                        <a:t>16</a:t>
                      </a:r>
                      <a:endParaRPr lang="en-US" dirty="0"/>
                    </a:p>
                  </a:txBody>
                  <a:tcPr/>
                </a:tc>
                <a:tc>
                  <a:txBody>
                    <a:bodyPr/>
                    <a:lstStyle/>
                    <a:p>
                      <a:pPr algn="ctr"/>
                      <a:r>
                        <a:rPr lang="es-MX" dirty="0" smtClean="0"/>
                        <a:t>45.0  </a:t>
                      </a:r>
                      <a:endParaRPr lang="en-US" dirty="0"/>
                    </a:p>
                  </a:txBody>
                  <a:tcPr/>
                </a:tc>
                <a:tc>
                  <a:txBody>
                    <a:bodyPr/>
                    <a:lstStyle/>
                    <a:p>
                      <a:pPr algn="ctr"/>
                      <a:r>
                        <a:rPr lang="es-MX" dirty="0" smtClean="0"/>
                        <a:t>45.7</a:t>
                      </a:r>
                      <a:endParaRPr lang="en-US" dirty="0"/>
                    </a:p>
                  </a:txBody>
                  <a:tcPr/>
                </a:tc>
                <a:extLst>
                  <a:ext uri="{0D108BD9-81ED-4DB2-BD59-A6C34878D82A}">
                    <a16:rowId xmlns:a16="http://schemas.microsoft.com/office/drawing/2014/main" val="1263718655"/>
                  </a:ext>
                </a:extLst>
              </a:tr>
              <a:tr h="370840">
                <a:tc>
                  <a:txBody>
                    <a:bodyPr/>
                    <a:lstStyle/>
                    <a:p>
                      <a:r>
                        <a:rPr lang="es-MX" dirty="0" err="1" smtClean="0"/>
                        <a:t>Connectivity</a:t>
                      </a:r>
                      <a:endParaRPr lang="en-US" dirty="0"/>
                    </a:p>
                  </a:txBody>
                  <a:tcPr/>
                </a:tc>
                <a:tc>
                  <a:txBody>
                    <a:bodyPr/>
                    <a:lstStyle/>
                    <a:p>
                      <a:pPr algn="ctr"/>
                      <a:r>
                        <a:rPr lang="es-MX" dirty="0" smtClean="0"/>
                        <a:t>4</a:t>
                      </a:r>
                      <a:endParaRPr lang="en-US" dirty="0"/>
                    </a:p>
                  </a:txBody>
                  <a:tcPr>
                    <a:solidFill>
                      <a:schemeClr val="accent6"/>
                    </a:solidFill>
                  </a:tcPr>
                </a:tc>
                <a:tc>
                  <a:txBody>
                    <a:bodyPr/>
                    <a:lstStyle/>
                    <a:p>
                      <a:pPr algn="ctr"/>
                      <a:r>
                        <a:rPr lang="es-MX" dirty="0" smtClean="0"/>
                        <a:t>67.3</a:t>
                      </a:r>
                      <a:endParaRPr lang="en-US" dirty="0"/>
                    </a:p>
                  </a:txBody>
                  <a:tcPr/>
                </a:tc>
                <a:tc>
                  <a:txBody>
                    <a:bodyPr/>
                    <a:lstStyle/>
                    <a:p>
                      <a:pPr algn="ctr"/>
                      <a:r>
                        <a:rPr lang="es-MX" dirty="0" smtClean="0"/>
                        <a:t>59.9</a:t>
                      </a:r>
                      <a:endParaRPr lang="en-US" dirty="0"/>
                    </a:p>
                  </a:txBody>
                  <a:tcPr/>
                </a:tc>
                <a:extLst>
                  <a:ext uri="{0D108BD9-81ED-4DB2-BD59-A6C34878D82A}">
                    <a16:rowId xmlns:a16="http://schemas.microsoft.com/office/drawing/2014/main" val="930216679"/>
                  </a:ext>
                </a:extLst>
              </a:tr>
              <a:tr h="370840">
                <a:tc>
                  <a:txBody>
                    <a:bodyPr/>
                    <a:lstStyle/>
                    <a:p>
                      <a:r>
                        <a:rPr lang="es-MX" dirty="0" err="1" smtClean="0"/>
                        <a:t>Integration</a:t>
                      </a:r>
                      <a:r>
                        <a:rPr lang="es-MX" dirty="0" smtClean="0"/>
                        <a:t> of digital </a:t>
                      </a:r>
                      <a:r>
                        <a:rPr lang="es-MX" dirty="0" err="1" smtClean="0"/>
                        <a:t>technology</a:t>
                      </a:r>
                      <a:endParaRPr lang="en-US" dirty="0"/>
                    </a:p>
                  </a:txBody>
                  <a:tcPr/>
                </a:tc>
                <a:tc>
                  <a:txBody>
                    <a:bodyPr/>
                    <a:lstStyle/>
                    <a:p>
                      <a:pPr algn="ctr"/>
                      <a:r>
                        <a:rPr lang="es-MX" dirty="0" smtClean="0"/>
                        <a:t>16</a:t>
                      </a:r>
                      <a:endParaRPr lang="en-US" dirty="0"/>
                    </a:p>
                  </a:txBody>
                  <a:tcPr/>
                </a:tc>
                <a:tc>
                  <a:txBody>
                    <a:bodyPr/>
                    <a:lstStyle/>
                    <a:p>
                      <a:pPr algn="ctr"/>
                      <a:r>
                        <a:rPr lang="es-MX" dirty="0" smtClean="0"/>
                        <a:t>35.8</a:t>
                      </a:r>
                      <a:endParaRPr lang="en-US" dirty="0"/>
                    </a:p>
                  </a:txBody>
                  <a:tcPr/>
                </a:tc>
                <a:tc>
                  <a:txBody>
                    <a:bodyPr/>
                    <a:lstStyle/>
                    <a:p>
                      <a:pPr algn="ctr"/>
                      <a:r>
                        <a:rPr lang="es-MX" dirty="0" smtClean="0"/>
                        <a:t>36.1</a:t>
                      </a:r>
                      <a:endParaRPr lang="en-US" dirty="0"/>
                    </a:p>
                  </a:txBody>
                  <a:tcPr/>
                </a:tc>
                <a:extLst>
                  <a:ext uri="{0D108BD9-81ED-4DB2-BD59-A6C34878D82A}">
                    <a16:rowId xmlns:a16="http://schemas.microsoft.com/office/drawing/2014/main" val="3999029998"/>
                  </a:ext>
                </a:extLst>
              </a:tr>
              <a:tr h="370840">
                <a:tc>
                  <a:txBody>
                    <a:bodyPr/>
                    <a:lstStyle/>
                    <a:p>
                      <a:r>
                        <a:rPr lang="es-MX" dirty="0" err="1" smtClean="0"/>
                        <a:t>Public</a:t>
                      </a:r>
                      <a:r>
                        <a:rPr lang="es-MX" dirty="0" smtClean="0"/>
                        <a:t> </a:t>
                      </a:r>
                      <a:r>
                        <a:rPr lang="es-MX" dirty="0" err="1" smtClean="0"/>
                        <a:t>services</a:t>
                      </a:r>
                      <a:endParaRPr lang="en-US" dirty="0"/>
                    </a:p>
                  </a:txBody>
                  <a:tcPr/>
                </a:tc>
                <a:tc>
                  <a:txBody>
                    <a:bodyPr/>
                    <a:lstStyle/>
                    <a:p>
                      <a:pPr algn="ctr"/>
                      <a:r>
                        <a:rPr lang="es-MX" dirty="0" smtClean="0"/>
                        <a:t>18</a:t>
                      </a:r>
                      <a:endParaRPr lang="en-US" dirty="0"/>
                    </a:p>
                  </a:txBody>
                  <a:tcPr/>
                </a:tc>
                <a:tc>
                  <a:txBody>
                    <a:bodyPr/>
                    <a:lstStyle/>
                    <a:p>
                      <a:pPr algn="ctr"/>
                      <a:r>
                        <a:rPr lang="es-MX" dirty="0" smtClean="0"/>
                        <a:t>63.4</a:t>
                      </a:r>
                      <a:endParaRPr lang="en-US" dirty="0"/>
                    </a:p>
                  </a:txBody>
                  <a:tcPr/>
                </a:tc>
                <a:tc>
                  <a:txBody>
                    <a:bodyPr/>
                    <a:lstStyle/>
                    <a:p>
                      <a:pPr algn="ctr"/>
                      <a:r>
                        <a:rPr lang="es-MX" dirty="0" smtClean="0"/>
                        <a:t>67.3</a:t>
                      </a:r>
                      <a:endParaRPr lang="en-US" dirty="0"/>
                    </a:p>
                  </a:txBody>
                  <a:tcPr/>
                </a:tc>
                <a:extLst>
                  <a:ext uri="{0D108BD9-81ED-4DB2-BD59-A6C34878D82A}">
                    <a16:rowId xmlns:a16="http://schemas.microsoft.com/office/drawing/2014/main" val="4059410320"/>
                  </a:ext>
                </a:extLst>
              </a:tr>
            </a:tbl>
          </a:graphicData>
        </a:graphic>
      </p:graphicFrame>
      <p:sp>
        <p:nvSpPr>
          <p:cNvPr id="7" name="Flecha abajo 6"/>
          <p:cNvSpPr/>
          <p:nvPr/>
        </p:nvSpPr>
        <p:spPr>
          <a:xfrm>
            <a:off x="8218025" y="3894881"/>
            <a:ext cx="214132" cy="2314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echa arriba 7"/>
          <p:cNvSpPr/>
          <p:nvPr/>
        </p:nvSpPr>
        <p:spPr>
          <a:xfrm>
            <a:off x="8223816" y="4288420"/>
            <a:ext cx="219919" cy="21991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lecha abajo 8"/>
          <p:cNvSpPr/>
          <p:nvPr/>
        </p:nvSpPr>
        <p:spPr>
          <a:xfrm>
            <a:off x="8226709" y="4770801"/>
            <a:ext cx="214132" cy="2314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echa abajo 9"/>
          <p:cNvSpPr/>
          <p:nvPr/>
        </p:nvSpPr>
        <p:spPr>
          <a:xfrm>
            <a:off x="8226709" y="5207059"/>
            <a:ext cx="214132" cy="2314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lecha arriba 10"/>
          <p:cNvSpPr/>
          <p:nvPr/>
        </p:nvSpPr>
        <p:spPr>
          <a:xfrm>
            <a:off x="7832206" y="972154"/>
            <a:ext cx="219919" cy="21991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echa arriba 11"/>
          <p:cNvSpPr/>
          <p:nvPr/>
        </p:nvSpPr>
        <p:spPr>
          <a:xfrm>
            <a:off x="7832205" y="1396837"/>
            <a:ext cx="219919" cy="21991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echa arriba 12"/>
          <p:cNvSpPr/>
          <p:nvPr/>
        </p:nvSpPr>
        <p:spPr>
          <a:xfrm>
            <a:off x="7832205" y="1720076"/>
            <a:ext cx="219919" cy="21991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lecha arriba 13"/>
          <p:cNvSpPr/>
          <p:nvPr/>
        </p:nvSpPr>
        <p:spPr>
          <a:xfrm>
            <a:off x="7832205" y="2105828"/>
            <a:ext cx="219919" cy="21991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98453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Challenges</a:t>
            </a:r>
            <a:r>
              <a:rPr lang="es-MX" dirty="0" smtClean="0"/>
              <a:t> </a:t>
            </a:r>
            <a:r>
              <a:rPr lang="es-MX" dirty="0" err="1" smtClean="0"/>
              <a:t>for</a:t>
            </a:r>
            <a:r>
              <a:rPr lang="es-MX" dirty="0" smtClean="0"/>
              <a:t> </a:t>
            </a:r>
            <a:r>
              <a:rPr lang="es-MX" dirty="0" err="1" smtClean="0"/>
              <a:t>Germany</a:t>
            </a:r>
            <a:endParaRPr lang="en-US" dirty="0"/>
          </a:p>
        </p:txBody>
      </p:sp>
      <p:sp>
        <p:nvSpPr>
          <p:cNvPr id="3" name="Marcador de contenido 2"/>
          <p:cNvSpPr>
            <a:spLocks noGrp="1"/>
          </p:cNvSpPr>
          <p:nvPr>
            <p:ph idx="1"/>
          </p:nvPr>
        </p:nvSpPr>
        <p:spPr/>
        <p:txBody>
          <a:bodyPr/>
          <a:lstStyle/>
          <a:p>
            <a:r>
              <a:rPr lang="en-US" dirty="0" err="1" smtClean="0"/>
              <a:t>Fibre</a:t>
            </a:r>
            <a:r>
              <a:rPr lang="en-US" dirty="0" smtClean="0"/>
              <a:t> </a:t>
            </a:r>
            <a:r>
              <a:rPr lang="en-US" dirty="0"/>
              <a:t>coverage (at 15.4%, it is ranked among the last Member States in the EU</a:t>
            </a:r>
            <a:r>
              <a:rPr lang="en-US" dirty="0" smtClean="0"/>
              <a:t>)</a:t>
            </a:r>
          </a:p>
          <a:p>
            <a:r>
              <a:rPr lang="en-US" dirty="0" smtClean="0"/>
              <a:t>The </a:t>
            </a:r>
            <a:r>
              <a:rPr lang="en-US" dirty="0"/>
              <a:t>urban-rural digital divide persists (rural </a:t>
            </a:r>
            <a:r>
              <a:rPr lang="en-US" dirty="0" err="1"/>
              <a:t>fibre</a:t>
            </a:r>
            <a:r>
              <a:rPr lang="en-US" dirty="0"/>
              <a:t> coverage is 11.3%, rural VHCN is 22.5</a:t>
            </a:r>
            <a:r>
              <a:rPr lang="en-US" dirty="0" smtClean="0"/>
              <a:t>%)</a:t>
            </a:r>
          </a:p>
          <a:p>
            <a:r>
              <a:rPr lang="en-US" dirty="0"/>
              <a:t>I</a:t>
            </a:r>
            <a:r>
              <a:rPr lang="en-US" dirty="0" smtClean="0"/>
              <a:t>nteraction </a:t>
            </a:r>
            <a:r>
              <a:rPr lang="en-US" dirty="0"/>
              <a:t>between the government and the public could be </a:t>
            </a:r>
            <a:r>
              <a:rPr lang="en-US" dirty="0" smtClean="0"/>
              <a:t>improved</a:t>
            </a:r>
            <a:endParaRPr lang="en-US" dirty="0"/>
          </a:p>
          <a:p>
            <a:r>
              <a:rPr lang="en-US" dirty="0" smtClean="0"/>
              <a:t>Continue work to </a:t>
            </a:r>
            <a:r>
              <a:rPr lang="en-US" dirty="0"/>
              <a:t>achieve the Digital Decade target of 100% online provision of key public services for European citizens and </a:t>
            </a:r>
            <a:r>
              <a:rPr lang="en-US" dirty="0" smtClean="0"/>
              <a:t>businesses</a:t>
            </a:r>
          </a:p>
          <a:p>
            <a:endParaRPr lang="en-US" dirty="0"/>
          </a:p>
        </p:txBody>
      </p:sp>
    </p:spTree>
    <p:extLst>
      <p:ext uri="{BB962C8B-B14F-4D97-AF65-F5344CB8AC3E}">
        <p14:creationId xmlns:p14="http://schemas.microsoft.com/office/powerpoint/2010/main" val="38361725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Mexico</a:t>
            </a:r>
            <a:r>
              <a:rPr lang="es-MX" dirty="0" smtClean="0"/>
              <a:t/>
            </a:r>
            <a:br>
              <a:rPr lang="es-MX" dirty="0" smtClean="0"/>
            </a:br>
            <a:endParaRPr lang="en-US" dirty="0"/>
          </a:p>
        </p:txBody>
      </p:sp>
      <p:sp>
        <p:nvSpPr>
          <p:cNvPr id="3" name="Marcador de contenido 2"/>
          <p:cNvSpPr>
            <a:spLocks noGrp="1"/>
          </p:cNvSpPr>
          <p:nvPr>
            <p:ph idx="1"/>
          </p:nvPr>
        </p:nvSpPr>
        <p:spPr/>
        <p:txBody>
          <a:bodyPr>
            <a:normAutofit lnSpcReduction="10000"/>
          </a:bodyPr>
          <a:lstStyle/>
          <a:p>
            <a:r>
              <a:rPr lang="es-MX" dirty="0" smtClean="0"/>
              <a:t>IDEE (</a:t>
            </a:r>
            <a:r>
              <a:rPr lang="es-MX" dirty="0" err="1" smtClean="0"/>
              <a:t>Index</a:t>
            </a:r>
            <a:r>
              <a:rPr lang="es-MX" dirty="0" smtClean="0"/>
              <a:t> of </a:t>
            </a:r>
            <a:r>
              <a:rPr lang="es-MX" dirty="0" err="1"/>
              <a:t>S</a:t>
            </a:r>
            <a:r>
              <a:rPr lang="es-MX" dirty="0" err="1" smtClean="0"/>
              <a:t>tate</a:t>
            </a:r>
            <a:r>
              <a:rPr lang="es-MX" dirty="0" smtClean="0"/>
              <a:t> Digital </a:t>
            </a:r>
            <a:r>
              <a:rPr lang="es-MX" dirty="0" err="1"/>
              <a:t>D</a:t>
            </a:r>
            <a:r>
              <a:rPr lang="es-MX" dirty="0" err="1" smtClean="0"/>
              <a:t>evelopment</a:t>
            </a:r>
            <a:r>
              <a:rPr lang="es-MX" dirty="0" smtClean="0"/>
              <a:t>)</a:t>
            </a:r>
          </a:p>
          <a:p>
            <a:r>
              <a:rPr lang="es-MX" dirty="0" err="1" smtClean="0"/>
              <a:t>Four</a:t>
            </a:r>
            <a:r>
              <a:rPr lang="es-MX" dirty="0" smtClean="0"/>
              <a:t> </a:t>
            </a:r>
            <a:r>
              <a:rPr lang="es-MX" dirty="0" err="1" smtClean="0"/>
              <a:t>levels</a:t>
            </a:r>
            <a:r>
              <a:rPr lang="es-MX" dirty="0" smtClean="0"/>
              <a:t> to </a:t>
            </a:r>
            <a:r>
              <a:rPr lang="es-MX" dirty="0" err="1" smtClean="0"/>
              <a:t>achieve</a:t>
            </a:r>
            <a:r>
              <a:rPr lang="es-MX" dirty="0" smtClean="0"/>
              <a:t>: </a:t>
            </a:r>
            <a:r>
              <a:rPr lang="es-MX" dirty="0" err="1" smtClean="0"/>
              <a:t>basic</a:t>
            </a:r>
            <a:r>
              <a:rPr lang="es-MX" dirty="0" smtClean="0"/>
              <a:t>, médium, </a:t>
            </a:r>
            <a:r>
              <a:rPr lang="es-MX" dirty="0" err="1" smtClean="0"/>
              <a:t>advanced</a:t>
            </a:r>
            <a:r>
              <a:rPr lang="es-MX" dirty="0" smtClean="0"/>
              <a:t>, leader</a:t>
            </a:r>
          </a:p>
          <a:p>
            <a:r>
              <a:rPr lang="es-MX" dirty="0" smtClean="0"/>
              <a:t>32 </a:t>
            </a:r>
            <a:r>
              <a:rPr lang="es-MX" dirty="0" err="1" smtClean="0"/>
              <a:t>states</a:t>
            </a:r>
            <a:r>
              <a:rPr lang="es-MX" dirty="0" smtClean="0"/>
              <a:t>: 4 leader; 13 </a:t>
            </a:r>
            <a:r>
              <a:rPr lang="es-MX" dirty="0" err="1" smtClean="0"/>
              <a:t>advanced</a:t>
            </a:r>
            <a:r>
              <a:rPr lang="es-MX" dirty="0" smtClean="0"/>
              <a:t>; 12 médium; 3 </a:t>
            </a:r>
            <a:r>
              <a:rPr lang="es-MX" dirty="0" err="1" smtClean="0"/>
              <a:t>basic</a:t>
            </a:r>
            <a:endParaRPr lang="es-MX" dirty="0" smtClean="0"/>
          </a:p>
          <a:p>
            <a:r>
              <a:rPr lang="es-MX" dirty="0" err="1" smtClean="0"/>
              <a:t>National</a:t>
            </a:r>
            <a:r>
              <a:rPr lang="es-MX" dirty="0" smtClean="0"/>
              <a:t> </a:t>
            </a:r>
            <a:r>
              <a:rPr lang="es-MX" dirty="0" err="1" smtClean="0"/>
              <a:t>average</a:t>
            </a:r>
            <a:r>
              <a:rPr lang="es-MX" dirty="0" smtClean="0"/>
              <a:t>: </a:t>
            </a:r>
            <a:r>
              <a:rPr lang="es-MX" dirty="0" err="1" smtClean="0"/>
              <a:t>begining</a:t>
            </a:r>
            <a:r>
              <a:rPr lang="es-MX" dirty="0" smtClean="0"/>
              <a:t> of </a:t>
            </a:r>
            <a:r>
              <a:rPr lang="es-MX" dirty="0" err="1" smtClean="0"/>
              <a:t>advanced</a:t>
            </a:r>
            <a:endParaRPr lang="es-MX" dirty="0" smtClean="0"/>
          </a:p>
          <a:p>
            <a:r>
              <a:rPr lang="es-MX" dirty="0" err="1" smtClean="0"/>
              <a:t>Pilars</a:t>
            </a:r>
            <a:r>
              <a:rPr lang="es-MX" dirty="0" smtClean="0"/>
              <a:t>:</a:t>
            </a:r>
          </a:p>
          <a:p>
            <a:pPr lvl="1"/>
            <a:r>
              <a:rPr lang="es-MX" dirty="0" err="1" smtClean="0"/>
              <a:t>Infrastructure</a:t>
            </a:r>
            <a:r>
              <a:rPr lang="es-MX" dirty="0" smtClean="0"/>
              <a:t>: more </a:t>
            </a:r>
            <a:r>
              <a:rPr lang="es-MX" dirty="0" err="1" smtClean="0"/>
              <a:t>coverage</a:t>
            </a:r>
            <a:r>
              <a:rPr lang="es-MX" dirty="0" smtClean="0"/>
              <a:t> and Access</a:t>
            </a:r>
          </a:p>
          <a:p>
            <a:pPr lvl="1"/>
            <a:r>
              <a:rPr lang="es-MX" dirty="0" err="1" smtClean="0"/>
              <a:t>Affordability</a:t>
            </a:r>
            <a:r>
              <a:rPr lang="es-MX" dirty="0" smtClean="0"/>
              <a:t>: </a:t>
            </a:r>
            <a:r>
              <a:rPr lang="en-US" dirty="0"/>
              <a:t>the use, adoption, exploitation and availability of digital tools by people and society in </a:t>
            </a:r>
            <a:r>
              <a:rPr lang="en-US" dirty="0" smtClean="0"/>
              <a:t>general</a:t>
            </a:r>
          </a:p>
          <a:p>
            <a:pPr lvl="1"/>
            <a:r>
              <a:rPr lang="es-MX" dirty="0" err="1" smtClean="0"/>
              <a:t>Technological</a:t>
            </a:r>
            <a:r>
              <a:rPr lang="es-MX" dirty="0" smtClean="0"/>
              <a:t> </a:t>
            </a:r>
            <a:r>
              <a:rPr lang="es-MX" dirty="0" err="1" smtClean="0"/>
              <a:t>innovation</a:t>
            </a:r>
            <a:r>
              <a:rPr lang="es-MX" dirty="0" smtClean="0"/>
              <a:t> </a:t>
            </a:r>
            <a:r>
              <a:rPr lang="es-MX" dirty="0" err="1" smtClean="0"/>
              <a:t>by</a:t>
            </a:r>
            <a:r>
              <a:rPr lang="es-MX" dirty="0" smtClean="0"/>
              <a:t> </a:t>
            </a:r>
            <a:r>
              <a:rPr lang="es-MX" dirty="0" err="1" smtClean="0"/>
              <a:t>enterprises</a:t>
            </a:r>
            <a:r>
              <a:rPr lang="es-MX" dirty="0" smtClean="0"/>
              <a:t>: </a:t>
            </a:r>
            <a:r>
              <a:rPr lang="en-US" dirty="0"/>
              <a:t>the use of technological tools in companies, the actions they carry out in cybersecurity, as well as e-commerce, the digital economy and innovation</a:t>
            </a:r>
            <a:endParaRPr lang="es-MX" dirty="0" smtClean="0"/>
          </a:p>
          <a:p>
            <a:pPr lvl="1"/>
            <a:endParaRPr lang="es-MX" dirty="0" smtClean="0"/>
          </a:p>
          <a:p>
            <a:endParaRPr lang="en-US" dirty="0"/>
          </a:p>
        </p:txBody>
      </p:sp>
    </p:spTree>
    <p:extLst>
      <p:ext uri="{BB962C8B-B14F-4D97-AF65-F5344CB8AC3E}">
        <p14:creationId xmlns:p14="http://schemas.microsoft.com/office/powerpoint/2010/main" val="29181708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Challenges</a:t>
            </a:r>
            <a:r>
              <a:rPr lang="es-MX" dirty="0" smtClean="0"/>
              <a:t> </a:t>
            </a:r>
            <a:r>
              <a:rPr lang="es-MX" dirty="0" err="1" smtClean="0"/>
              <a:t>for</a:t>
            </a:r>
            <a:r>
              <a:rPr lang="es-MX" dirty="0" smtClean="0"/>
              <a:t> </a:t>
            </a:r>
            <a:r>
              <a:rPr lang="es-MX" dirty="0" err="1" smtClean="0"/>
              <a:t>Mexico</a:t>
            </a:r>
            <a:endParaRPr lang="en-US" dirty="0"/>
          </a:p>
        </p:txBody>
      </p:sp>
      <p:sp>
        <p:nvSpPr>
          <p:cNvPr id="3" name="Marcador de contenido 2"/>
          <p:cNvSpPr>
            <a:spLocks noGrp="1"/>
          </p:cNvSpPr>
          <p:nvPr>
            <p:ph idx="1"/>
          </p:nvPr>
        </p:nvSpPr>
        <p:spPr/>
        <p:txBody>
          <a:bodyPr/>
          <a:lstStyle/>
          <a:p>
            <a:r>
              <a:rPr lang="es-MX" dirty="0" smtClean="0"/>
              <a:t>More </a:t>
            </a:r>
            <a:r>
              <a:rPr lang="es-MX" dirty="0" err="1" smtClean="0"/>
              <a:t>coverage</a:t>
            </a:r>
            <a:r>
              <a:rPr lang="es-MX" dirty="0" smtClean="0"/>
              <a:t> in home </a:t>
            </a:r>
            <a:r>
              <a:rPr lang="es-MX" dirty="0" err="1" smtClean="0"/>
              <a:t>with</a:t>
            </a:r>
            <a:r>
              <a:rPr lang="es-MX" dirty="0" smtClean="0"/>
              <a:t> </a:t>
            </a:r>
            <a:r>
              <a:rPr lang="es-MX" dirty="0" err="1" smtClean="0"/>
              <a:t>computers</a:t>
            </a:r>
            <a:endParaRPr lang="es-MX" dirty="0" smtClean="0"/>
          </a:p>
          <a:p>
            <a:r>
              <a:rPr lang="es-MX" dirty="0" smtClean="0"/>
              <a:t>More </a:t>
            </a:r>
            <a:r>
              <a:rPr lang="es-MX" dirty="0" err="1" smtClean="0"/>
              <a:t>fiber</a:t>
            </a:r>
            <a:r>
              <a:rPr lang="es-MX" dirty="0" smtClean="0"/>
              <a:t> </a:t>
            </a:r>
            <a:r>
              <a:rPr lang="es-MX" dirty="0" err="1" smtClean="0"/>
              <a:t>coverage</a:t>
            </a:r>
            <a:endParaRPr lang="es-MX" dirty="0" smtClean="0"/>
          </a:p>
          <a:p>
            <a:r>
              <a:rPr lang="es-MX" dirty="0" smtClean="0"/>
              <a:t>More digital </a:t>
            </a:r>
            <a:r>
              <a:rPr lang="es-MX" dirty="0" err="1" smtClean="0"/>
              <a:t>change</a:t>
            </a:r>
            <a:r>
              <a:rPr lang="es-MX" dirty="0" smtClean="0"/>
              <a:t> in </a:t>
            </a:r>
            <a:r>
              <a:rPr lang="es-MX" dirty="0" err="1" smtClean="0"/>
              <a:t>the</a:t>
            </a:r>
            <a:r>
              <a:rPr lang="es-MX" dirty="0" smtClean="0"/>
              <a:t> </a:t>
            </a:r>
            <a:r>
              <a:rPr lang="es-MX" dirty="0" err="1" smtClean="0"/>
              <a:t>big</a:t>
            </a:r>
            <a:r>
              <a:rPr lang="es-MX" dirty="0" smtClean="0"/>
              <a:t> </a:t>
            </a:r>
            <a:r>
              <a:rPr lang="es-MX" dirty="0" err="1" smtClean="0"/>
              <a:t>cities</a:t>
            </a:r>
            <a:r>
              <a:rPr lang="es-MX" dirty="0" smtClean="0"/>
              <a:t> and </a:t>
            </a:r>
            <a:r>
              <a:rPr lang="es-MX" dirty="0" err="1" smtClean="0"/>
              <a:t>some</a:t>
            </a:r>
            <a:r>
              <a:rPr lang="es-MX" dirty="0" smtClean="0"/>
              <a:t> </a:t>
            </a:r>
            <a:r>
              <a:rPr lang="es-MX" dirty="0" err="1" smtClean="0"/>
              <a:t>close</a:t>
            </a:r>
            <a:r>
              <a:rPr lang="es-MX" dirty="0" smtClean="0"/>
              <a:t> to </a:t>
            </a:r>
            <a:r>
              <a:rPr lang="es-MX" dirty="0" err="1" smtClean="0"/>
              <a:t>the</a:t>
            </a:r>
            <a:r>
              <a:rPr lang="es-MX" dirty="0" smtClean="0"/>
              <a:t> US</a:t>
            </a:r>
          </a:p>
          <a:p>
            <a:r>
              <a:rPr lang="es-MX" dirty="0" err="1" smtClean="0"/>
              <a:t>Less</a:t>
            </a:r>
            <a:r>
              <a:rPr lang="es-MX" dirty="0" smtClean="0"/>
              <a:t> </a:t>
            </a:r>
            <a:r>
              <a:rPr lang="es-MX" dirty="0" err="1" smtClean="0"/>
              <a:t>development</a:t>
            </a:r>
            <a:r>
              <a:rPr lang="es-MX" dirty="0" smtClean="0"/>
              <a:t> in </a:t>
            </a:r>
            <a:r>
              <a:rPr lang="es-MX" dirty="0" err="1" smtClean="0"/>
              <a:t>the</a:t>
            </a:r>
            <a:r>
              <a:rPr lang="es-MX" dirty="0" smtClean="0"/>
              <a:t> </a:t>
            </a:r>
            <a:r>
              <a:rPr lang="es-MX" dirty="0" err="1" smtClean="0"/>
              <a:t>south</a:t>
            </a:r>
            <a:endParaRPr lang="es-MX" dirty="0" smtClean="0"/>
          </a:p>
          <a:p>
            <a:r>
              <a:rPr lang="es-MX" dirty="0" err="1" smtClean="0"/>
              <a:t>Need</a:t>
            </a:r>
            <a:r>
              <a:rPr lang="es-MX" dirty="0" smtClean="0"/>
              <a:t> of more </a:t>
            </a:r>
            <a:r>
              <a:rPr lang="es-MX" dirty="0" err="1" smtClean="0"/>
              <a:t>investment</a:t>
            </a:r>
            <a:r>
              <a:rPr lang="es-MX" dirty="0" smtClean="0"/>
              <a:t> in digital </a:t>
            </a:r>
            <a:r>
              <a:rPr lang="es-MX" dirty="0" err="1" smtClean="0"/>
              <a:t>technologies</a:t>
            </a:r>
            <a:r>
              <a:rPr lang="es-MX" dirty="0" smtClean="0"/>
              <a:t> </a:t>
            </a:r>
            <a:r>
              <a:rPr lang="es-MX" dirty="0" err="1" smtClean="0"/>
              <a:t>by</a:t>
            </a:r>
            <a:r>
              <a:rPr lang="es-MX" dirty="0" smtClean="0"/>
              <a:t> </a:t>
            </a:r>
            <a:r>
              <a:rPr lang="es-MX" dirty="0" err="1" smtClean="0"/>
              <a:t>the</a:t>
            </a:r>
            <a:r>
              <a:rPr lang="es-MX" dirty="0" smtClean="0"/>
              <a:t> </a:t>
            </a:r>
            <a:r>
              <a:rPr lang="es-MX" dirty="0" err="1" smtClean="0"/>
              <a:t>government</a:t>
            </a:r>
            <a:endParaRPr lang="es-MX" dirty="0" smtClean="0"/>
          </a:p>
          <a:p>
            <a:r>
              <a:rPr lang="es-MX" dirty="0" err="1" smtClean="0"/>
              <a:t>Include</a:t>
            </a:r>
            <a:r>
              <a:rPr lang="es-MX" dirty="0" smtClean="0"/>
              <a:t> digital </a:t>
            </a:r>
            <a:r>
              <a:rPr lang="es-MX" dirty="0" err="1" smtClean="0"/>
              <a:t>technology</a:t>
            </a:r>
            <a:r>
              <a:rPr lang="es-MX" dirty="0" smtClean="0"/>
              <a:t> in </a:t>
            </a:r>
            <a:r>
              <a:rPr lang="es-MX" dirty="0" err="1" smtClean="0"/>
              <a:t>education</a:t>
            </a:r>
            <a:r>
              <a:rPr lang="es-MX" dirty="0" smtClean="0"/>
              <a:t> at </a:t>
            </a:r>
            <a:r>
              <a:rPr lang="es-MX" dirty="0" err="1" smtClean="0"/>
              <a:t>all</a:t>
            </a:r>
            <a:r>
              <a:rPr lang="es-MX" dirty="0" smtClean="0"/>
              <a:t> </a:t>
            </a:r>
            <a:r>
              <a:rPr lang="es-MX" dirty="0" err="1" smtClean="0"/>
              <a:t>levels</a:t>
            </a:r>
            <a:endParaRPr lang="es-MX" dirty="0" smtClean="0"/>
          </a:p>
          <a:p>
            <a:r>
              <a:rPr lang="es-MX" dirty="0" err="1" smtClean="0"/>
              <a:t>Need</a:t>
            </a:r>
            <a:r>
              <a:rPr lang="es-MX" dirty="0" smtClean="0"/>
              <a:t> </a:t>
            </a:r>
            <a:r>
              <a:rPr lang="es-MX" dirty="0" err="1" smtClean="0"/>
              <a:t>for</a:t>
            </a:r>
            <a:r>
              <a:rPr lang="es-MX" dirty="0" smtClean="0"/>
              <a:t> more </a:t>
            </a:r>
            <a:r>
              <a:rPr lang="es-MX" dirty="0" err="1" smtClean="0"/>
              <a:t>coverage</a:t>
            </a:r>
            <a:r>
              <a:rPr lang="es-MX" dirty="0" smtClean="0"/>
              <a:t> in rural </a:t>
            </a:r>
            <a:r>
              <a:rPr lang="es-MX" dirty="0" err="1" smtClean="0"/>
              <a:t>areas</a:t>
            </a:r>
            <a:endParaRPr lang="en-US" dirty="0"/>
          </a:p>
        </p:txBody>
      </p:sp>
    </p:spTree>
    <p:extLst>
      <p:ext uri="{BB962C8B-B14F-4D97-AF65-F5344CB8AC3E}">
        <p14:creationId xmlns:p14="http://schemas.microsoft.com/office/powerpoint/2010/main" val="6158649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Final </a:t>
            </a:r>
            <a:r>
              <a:rPr lang="es-MX" dirty="0" err="1" smtClean="0"/>
              <a:t>comments</a:t>
            </a:r>
            <a:endParaRPr lang="en-US" dirty="0"/>
          </a:p>
        </p:txBody>
      </p:sp>
      <p:sp>
        <p:nvSpPr>
          <p:cNvPr id="3" name="Marcador de contenido 2"/>
          <p:cNvSpPr>
            <a:spLocks noGrp="1"/>
          </p:cNvSpPr>
          <p:nvPr>
            <p:ph idx="1"/>
          </p:nvPr>
        </p:nvSpPr>
        <p:spPr/>
        <p:txBody>
          <a:bodyPr>
            <a:normAutofit lnSpcReduction="10000"/>
          </a:bodyPr>
          <a:lstStyle/>
          <a:p>
            <a:r>
              <a:rPr lang="es-MX" dirty="0" err="1" smtClean="0"/>
              <a:t>Digitalisation</a:t>
            </a:r>
            <a:r>
              <a:rPr lang="es-MX" dirty="0" smtClean="0"/>
              <a:t> </a:t>
            </a:r>
            <a:r>
              <a:rPr lang="es-MX" dirty="0" err="1" smtClean="0"/>
              <a:t>is</a:t>
            </a:r>
            <a:r>
              <a:rPr lang="es-MX" dirty="0" smtClean="0"/>
              <a:t> </a:t>
            </a:r>
            <a:r>
              <a:rPr lang="es-MX" dirty="0" err="1" smtClean="0"/>
              <a:t>not</a:t>
            </a:r>
            <a:r>
              <a:rPr lang="es-MX" dirty="0" smtClean="0"/>
              <a:t> </a:t>
            </a:r>
            <a:r>
              <a:rPr lang="es-MX" dirty="0" err="1" smtClean="0"/>
              <a:t>directly</a:t>
            </a:r>
            <a:r>
              <a:rPr lang="es-MX" dirty="0" smtClean="0"/>
              <a:t> </a:t>
            </a:r>
            <a:r>
              <a:rPr lang="es-MX" dirty="0" err="1" smtClean="0"/>
              <a:t>related</a:t>
            </a:r>
            <a:r>
              <a:rPr lang="es-MX" dirty="0" smtClean="0"/>
              <a:t> to </a:t>
            </a:r>
            <a:r>
              <a:rPr lang="es-MX" dirty="0" err="1" smtClean="0"/>
              <a:t>the</a:t>
            </a:r>
            <a:r>
              <a:rPr lang="es-MX" dirty="0" smtClean="0"/>
              <a:t> Agenda 2030 </a:t>
            </a:r>
            <a:r>
              <a:rPr lang="es-MX" dirty="0" err="1" smtClean="0"/>
              <a:t>but</a:t>
            </a:r>
            <a:r>
              <a:rPr lang="es-MX" dirty="0" smtClean="0"/>
              <a:t> more to </a:t>
            </a:r>
            <a:r>
              <a:rPr lang="es-MX" dirty="0" err="1" smtClean="0"/>
              <a:t>the</a:t>
            </a:r>
            <a:r>
              <a:rPr lang="es-MX" dirty="0" smtClean="0"/>
              <a:t> New Urban Agenda</a:t>
            </a:r>
          </a:p>
          <a:p>
            <a:r>
              <a:rPr lang="es-MX" dirty="0" err="1" smtClean="0"/>
              <a:t>It</a:t>
            </a:r>
            <a:r>
              <a:rPr lang="es-MX" dirty="0" smtClean="0"/>
              <a:t> </a:t>
            </a:r>
            <a:r>
              <a:rPr lang="es-MX" dirty="0" err="1" smtClean="0"/>
              <a:t>is</a:t>
            </a:r>
            <a:r>
              <a:rPr lang="es-MX" dirty="0" smtClean="0"/>
              <a:t> </a:t>
            </a:r>
            <a:r>
              <a:rPr lang="es-MX" dirty="0" err="1" smtClean="0"/>
              <a:t>recognised</a:t>
            </a:r>
            <a:r>
              <a:rPr lang="es-MX" dirty="0" smtClean="0"/>
              <a:t> </a:t>
            </a:r>
            <a:r>
              <a:rPr lang="es-MX" dirty="0" err="1" smtClean="0"/>
              <a:t>the</a:t>
            </a:r>
            <a:r>
              <a:rPr lang="es-MX" dirty="0" smtClean="0"/>
              <a:t> </a:t>
            </a:r>
            <a:r>
              <a:rPr lang="es-MX" dirty="0" err="1" smtClean="0"/>
              <a:t>need</a:t>
            </a:r>
            <a:r>
              <a:rPr lang="es-MX" dirty="0" smtClean="0"/>
              <a:t> </a:t>
            </a:r>
            <a:r>
              <a:rPr lang="es-MX" dirty="0" err="1" smtClean="0"/>
              <a:t>for</a:t>
            </a:r>
            <a:r>
              <a:rPr lang="es-MX" dirty="0" smtClean="0"/>
              <a:t> </a:t>
            </a:r>
            <a:r>
              <a:rPr lang="es-MX" dirty="0" err="1" smtClean="0"/>
              <a:t>digitalisation</a:t>
            </a:r>
            <a:r>
              <a:rPr lang="es-MX" dirty="0" smtClean="0"/>
              <a:t> in </a:t>
            </a:r>
            <a:r>
              <a:rPr lang="es-MX" dirty="0" err="1" smtClean="0"/>
              <a:t>urban</a:t>
            </a:r>
            <a:r>
              <a:rPr lang="es-MX" dirty="0" smtClean="0"/>
              <a:t> </a:t>
            </a:r>
            <a:r>
              <a:rPr lang="es-MX" dirty="0" err="1" smtClean="0"/>
              <a:t>activities</a:t>
            </a:r>
            <a:r>
              <a:rPr lang="es-MX" dirty="0" smtClean="0"/>
              <a:t> and </a:t>
            </a:r>
            <a:r>
              <a:rPr lang="es-MX" dirty="0" err="1" smtClean="0"/>
              <a:t>processes</a:t>
            </a:r>
            <a:r>
              <a:rPr lang="es-MX" dirty="0" smtClean="0"/>
              <a:t> to </a:t>
            </a:r>
            <a:r>
              <a:rPr lang="es-MX" dirty="0" err="1" smtClean="0"/>
              <a:t>improve</a:t>
            </a:r>
            <a:r>
              <a:rPr lang="es-MX" dirty="0" smtClean="0"/>
              <a:t> </a:t>
            </a:r>
            <a:r>
              <a:rPr lang="es-MX" dirty="0" err="1" smtClean="0"/>
              <a:t>productive</a:t>
            </a:r>
            <a:r>
              <a:rPr lang="es-MX" dirty="0" smtClean="0"/>
              <a:t> and social </a:t>
            </a:r>
            <a:r>
              <a:rPr lang="es-MX" dirty="0" err="1" smtClean="0"/>
              <a:t>conditions</a:t>
            </a:r>
            <a:endParaRPr lang="es-MX" dirty="0" smtClean="0"/>
          </a:p>
          <a:p>
            <a:r>
              <a:rPr lang="es-MX" dirty="0" err="1" smtClean="0"/>
              <a:t>There</a:t>
            </a:r>
            <a:r>
              <a:rPr lang="es-MX" dirty="0" smtClean="0"/>
              <a:t> are </a:t>
            </a:r>
            <a:r>
              <a:rPr lang="es-MX" dirty="0" err="1" smtClean="0"/>
              <a:t>challenges</a:t>
            </a:r>
            <a:r>
              <a:rPr lang="es-MX" dirty="0" smtClean="0"/>
              <a:t> to </a:t>
            </a:r>
            <a:r>
              <a:rPr lang="es-MX" dirty="0" err="1" smtClean="0"/>
              <a:t>face</a:t>
            </a:r>
            <a:r>
              <a:rPr lang="es-MX" dirty="0" smtClean="0"/>
              <a:t> </a:t>
            </a:r>
            <a:r>
              <a:rPr lang="es-MX" dirty="0" err="1" smtClean="0"/>
              <a:t>dependind</a:t>
            </a:r>
            <a:r>
              <a:rPr lang="es-MX" dirty="0" smtClean="0"/>
              <a:t> </a:t>
            </a:r>
            <a:r>
              <a:rPr lang="es-MX" dirty="0" err="1" smtClean="0"/>
              <a:t>on</a:t>
            </a:r>
            <a:r>
              <a:rPr lang="es-MX" dirty="0" smtClean="0"/>
              <a:t> </a:t>
            </a:r>
            <a:r>
              <a:rPr lang="es-MX" dirty="0" err="1" smtClean="0"/>
              <a:t>the</a:t>
            </a:r>
            <a:r>
              <a:rPr lang="es-MX" dirty="0" smtClean="0"/>
              <a:t> country and </a:t>
            </a:r>
            <a:r>
              <a:rPr lang="es-MX" dirty="0" err="1" smtClean="0"/>
              <a:t>their</a:t>
            </a:r>
            <a:r>
              <a:rPr lang="es-MX" dirty="0" smtClean="0"/>
              <a:t> </a:t>
            </a:r>
            <a:r>
              <a:rPr lang="es-MX" dirty="0" err="1" smtClean="0"/>
              <a:t>progress</a:t>
            </a:r>
            <a:r>
              <a:rPr lang="es-MX" dirty="0" smtClean="0"/>
              <a:t> in </a:t>
            </a:r>
            <a:r>
              <a:rPr lang="es-MX" dirty="0" err="1" smtClean="0"/>
              <a:t>digitalisation</a:t>
            </a:r>
            <a:endParaRPr lang="es-MX" dirty="0" smtClean="0"/>
          </a:p>
          <a:p>
            <a:r>
              <a:rPr lang="es-MX" dirty="0" err="1" smtClean="0"/>
              <a:t>Digitalisation</a:t>
            </a:r>
            <a:r>
              <a:rPr lang="es-MX" dirty="0" smtClean="0"/>
              <a:t> </a:t>
            </a:r>
            <a:r>
              <a:rPr lang="es-MX" dirty="0" err="1" smtClean="0"/>
              <a:t>is</a:t>
            </a:r>
            <a:r>
              <a:rPr lang="es-MX" dirty="0" smtClean="0"/>
              <a:t> </a:t>
            </a:r>
            <a:r>
              <a:rPr lang="es-MX" dirty="0" err="1" smtClean="0"/>
              <a:t>not</a:t>
            </a:r>
            <a:r>
              <a:rPr lang="es-MX" dirty="0" smtClean="0"/>
              <a:t> </a:t>
            </a:r>
            <a:r>
              <a:rPr lang="es-MX" dirty="0" err="1" smtClean="0"/>
              <a:t>itself</a:t>
            </a:r>
            <a:r>
              <a:rPr lang="es-MX" dirty="0" smtClean="0"/>
              <a:t> </a:t>
            </a:r>
            <a:r>
              <a:rPr lang="es-MX" dirty="0" err="1" smtClean="0"/>
              <a:t>something</a:t>
            </a:r>
            <a:r>
              <a:rPr lang="es-MX" dirty="0" smtClean="0"/>
              <a:t> </a:t>
            </a:r>
            <a:r>
              <a:rPr lang="es-MX" dirty="0" err="1" smtClean="0"/>
              <a:t>that</a:t>
            </a:r>
            <a:r>
              <a:rPr lang="es-MX" dirty="0" smtClean="0"/>
              <a:t> can </a:t>
            </a:r>
            <a:r>
              <a:rPr lang="es-MX" dirty="0" err="1" smtClean="0"/>
              <a:t>bring</a:t>
            </a:r>
            <a:r>
              <a:rPr lang="es-MX" dirty="0" smtClean="0"/>
              <a:t> </a:t>
            </a:r>
            <a:r>
              <a:rPr lang="es-MX" dirty="0" err="1" smtClean="0"/>
              <a:t>progress</a:t>
            </a:r>
            <a:endParaRPr lang="es-MX" dirty="0"/>
          </a:p>
          <a:p>
            <a:r>
              <a:rPr lang="es-MX" dirty="0" err="1" smtClean="0"/>
              <a:t>It</a:t>
            </a:r>
            <a:r>
              <a:rPr lang="es-MX" dirty="0" smtClean="0"/>
              <a:t> </a:t>
            </a:r>
            <a:r>
              <a:rPr lang="es-MX" dirty="0" err="1" smtClean="0"/>
              <a:t>needs</a:t>
            </a:r>
            <a:r>
              <a:rPr lang="es-MX" dirty="0" smtClean="0"/>
              <a:t> to be </a:t>
            </a:r>
            <a:r>
              <a:rPr lang="es-MX" dirty="0" err="1" smtClean="0"/>
              <a:t>promoted</a:t>
            </a:r>
            <a:r>
              <a:rPr lang="es-MX" dirty="0" smtClean="0"/>
              <a:t>, </a:t>
            </a:r>
            <a:r>
              <a:rPr lang="es-MX" dirty="0" err="1" smtClean="0"/>
              <a:t>managed</a:t>
            </a:r>
            <a:r>
              <a:rPr lang="es-MX" dirty="0" smtClean="0"/>
              <a:t>, </a:t>
            </a:r>
            <a:r>
              <a:rPr lang="es-MX" dirty="0" err="1" smtClean="0"/>
              <a:t>controlled</a:t>
            </a:r>
            <a:r>
              <a:rPr lang="es-MX" dirty="0" smtClean="0"/>
              <a:t> and </a:t>
            </a:r>
            <a:r>
              <a:rPr lang="es-MX" dirty="0" err="1" smtClean="0"/>
              <a:t>guided</a:t>
            </a:r>
            <a:r>
              <a:rPr lang="es-MX" dirty="0" smtClean="0"/>
              <a:t> to </a:t>
            </a:r>
            <a:r>
              <a:rPr lang="es-MX" dirty="0" err="1" smtClean="0"/>
              <a:t>specific</a:t>
            </a:r>
            <a:r>
              <a:rPr lang="es-MX" dirty="0" smtClean="0"/>
              <a:t> </a:t>
            </a:r>
            <a:r>
              <a:rPr lang="es-MX" dirty="0" err="1" smtClean="0"/>
              <a:t>goals</a:t>
            </a:r>
            <a:r>
              <a:rPr lang="es-MX" dirty="0" smtClean="0"/>
              <a:t> in </a:t>
            </a:r>
            <a:r>
              <a:rPr lang="es-MX" dirty="0" err="1" smtClean="0"/>
              <a:t>urban</a:t>
            </a:r>
            <a:r>
              <a:rPr lang="es-MX" dirty="0" smtClean="0"/>
              <a:t> </a:t>
            </a:r>
            <a:r>
              <a:rPr lang="es-MX" dirty="0" err="1" smtClean="0"/>
              <a:t>sustainable</a:t>
            </a:r>
            <a:r>
              <a:rPr lang="es-MX" dirty="0" smtClean="0"/>
              <a:t> </a:t>
            </a:r>
            <a:r>
              <a:rPr lang="es-MX" dirty="0" err="1" smtClean="0"/>
              <a:t>development</a:t>
            </a:r>
            <a:endParaRPr lang="es-MX" dirty="0" smtClean="0"/>
          </a:p>
          <a:p>
            <a:r>
              <a:rPr lang="es-MX" dirty="0" err="1" smtClean="0"/>
              <a:t>The</a:t>
            </a:r>
            <a:r>
              <a:rPr lang="es-MX" dirty="0" smtClean="0"/>
              <a:t> </a:t>
            </a:r>
            <a:r>
              <a:rPr lang="es-MX" dirty="0" err="1" smtClean="0"/>
              <a:t>most</a:t>
            </a:r>
            <a:r>
              <a:rPr lang="es-MX" dirty="0" smtClean="0"/>
              <a:t> </a:t>
            </a:r>
            <a:r>
              <a:rPr lang="es-MX" dirty="0" err="1" smtClean="0"/>
              <a:t>important</a:t>
            </a:r>
            <a:r>
              <a:rPr lang="es-MX" dirty="0" smtClean="0"/>
              <a:t> </a:t>
            </a:r>
            <a:r>
              <a:rPr lang="es-MX" dirty="0" err="1" smtClean="0"/>
              <a:t>challenges</a:t>
            </a:r>
            <a:r>
              <a:rPr lang="es-MX" dirty="0" smtClean="0"/>
              <a:t> are </a:t>
            </a:r>
            <a:r>
              <a:rPr lang="es-MX" dirty="0" err="1" smtClean="0"/>
              <a:t>access</a:t>
            </a:r>
            <a:r>
              <a:rPr lang="es-MX" dirty="0" smtClean="0"/>
              <a:t>, </a:t>
            </a:r>
            <a:r>
              <a:rPr lang="es-MX" dirty="0" err="1" smtClean="0"/>
              <a:t>equality</a:t>
            </a:r>
            <a:r>
              <a:rPr lang="es-MX" dirty="0" smtClean="0"/>
              <a:t> and </a:t>
            </a:r>
            <a:r>
              <a:rPr lang="es-MX" dirty="0" err="1" smtClean="0"/>
              <a:t>investment</a:t>
            </a:r>
            <a:endParaRPr lang="en-US" dirty="0"/>
          </a:p>
        </p:txBody>
      </p:sp>
    </p:spTree>
    <p:extLst>
      <p:ext uri="{BB962C8B-B14F-4D97-AF65-F5344CB8AC3E}">
        <p14:creationId xmlns:p14="http://schemas.microsoft.com/office/powerpoint/2010/main" val="23896629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ctr">
              <a:buNone/>
            </a:pPr>
            <a:endParaRPr lang="es-MX" dirty="0" smtClean="0"/>
          </a:p>
          <a:p>
            <a:pPr marL="0" indent="0" algn="ctr">
              <a:buNone/>
            </a:pPr>
            <a:endParaRPr lang="es-MX" dirty="0"/>
          </a:p>
          <a:p>
            <a:pPr marL="0" indent="0" algn="ctr">
              <a:buNone/>
            </a:pPr>
            <a:r>
              <a:rPr lang="es-MX" dirty="0" err="1" smtClean="0"/>
              <a:t>Thank</a:t>
            </a:r>
            <a:r>
              <a:rPr lang="es-MX" dirty="0" smtClean="0"/>
              <a:t> </a:t>
            </a:r>
            <a:r>
              <a:rPr lang="es-MX" dirty="0" err="1" smtClean="0"/>
              <a:t>you</a:t>
            </a:r>
            <a:r>
              <a:rPr lang="es-MX" dirty="0" smtClean="0"/>
              <a:t>!</a:t>
            </a:r>
            <a:endParaRPr lang="en-US" dirty="0"/>
          </a:p>
          <a:p>
            <a:pPr marL="0" indent="0" algn="ctr">
              <a:buNone/>
            </a:pPr>
            <a:endParaRPr lang="es-MX" dirty="0" smtClean="0"/>
          </a:p>
          <a:p>
            <a:pPr marL="0" indent="0" algn="ctr">
              <a:buNone/>
            </a:pPr>
            <a:r>
              <a:rPr lang="es-MX" dirty="0" smtClean="0"/>
              <a:t>iorihuela@institutomora.edu.mx</a:t>
            </a:r>
            <a:endParaRPr lang="en-US" dirty="0"/>
          </a:p>
        </p:txBody>
      </p:sp>
    </p:spTree>
    <p:extLst>
      <p:ext uri="{BB962C8B-B14F-4D97-AF65-F5344CB8AC3E}">
        <p14:creationId xmlns:p14="http://schemas.microsoft.com/office/powerpoint/2010/main" val="90580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Contents</a:t>
            </a:r>
            <a:endParaRPr lang="en-US" dirty="0"/>
          </a:p>
        </p:txBody>
      </p:sp>
      <p:sp>
        <p:nvSpPr>
          <p:cNvPr id="3" name="Marcador de contenido 2"/>
          <p:cNvSpPr>
            <a:spLocks noGrp="1"/>
          </p:cNvSpPr>
          <p:nvPr>
            <p:ph idx="1"/>
          </p:nvPr>
        </p:nvSpPr>
        <p:spPr/>
        <p:txBody>
          <a:bodyPr/>
          <a:lstStyle/>
          <a:p>
            <a:pPr marL="514350" indent="-514350">
              <a:buFont typeface="+mj-lt"/>
              <a:buAutoNum type="arabicPeriod"/>
            </a:pPr>
            <a:r>
              <a:rPr lang="es-MX" dirty="0" err="1" smtClean="0"/>
              <a:t>Research</a:t>
            </a:r>
            <a:r>
              <a:rPr lang="es-MX" dirty="0" smtClean="0"/>
              <a:t> </a:t>
            </a:r>
            <a:r>
              <a:rPr lang="es-MX" dirty="0" err="1" smtClean="0"/>
              <a:t>question</a:t>
            </a:r>
            <a:r>
              <a:rPr lang="es-MX" dirty="0" smtClean="0"/>
              <a:t> and </a:t>
            </a:r>
            <a:r>
              <a:rPr lang="es-MX" dirty="0" err="1" smtClean="0"/>
              <a:t>objective</a:t>
            </a:r>
            <a:endParaRPr lang="es-MX" dirty="0" smtClean="0"/>
          </a:p>
          <a:p>
            <a:pPr marL="514350" indent="-514350">
              <a:buFont typeface="+mj-lt"/>
              <a:buAutoNum type="arabicPeriod"/>
            </a:pPr>
            <a:r>
              <a:rPr lang="es-MX" dirty="0" err="1" smtClean="0"/>
              <a:t>Definitions</a:t>
            </a:r>
            <a:r>
              <a:rPr lang="es-MX" dirty="0" smtClean="0"/>
              <a:t> of </a:t>
            </a:r>
            <a:r>
              <a:rPr lang="es-MX" dirty="0" err="1" smtClean="0"/>
              <a:t>digitalisation</a:t>
            </a:r>
            <a:r>
              <a:rPr lang="es-MX" dirty="0" smtClean="0"/>
              <a:t> and </a:t>
            </a:r>
            <a:r>
              <a:rPr lang="es-MX" dirty="0" err="1" smtClean="0"/>
              <a:t>urban</a:t>
            </a:r>
            <a:r>
              <a:rPr lang="es-MX" dirty="0" smtClean="0"/>
              <a:t> </a:t>
            </a:r>
            <a:r>
              <a:rPr lang="es-MX" dirty="0" err="1" smtClean="0"/>
              <a:t>sustainable</a:t>
            </a:r>
            <a:r>
              <a:rPr lang="es-MX" dirty="0" smtClean="0"/>
              <a:t> </a:t>
            </a:r>
            <a:r>
              <a:rPr lang="es-MX" dirty="0" err="1" smtClean="0"/>
              <a:t>development</a:t>
            </a:r>
            <a:endParaRPr lang="es-MX" dirty="0"/>
          </a:p>
          <a:p>
            <a:pPr marL="514350" indent="-514350">
              <a:buFont typeface="+mj-lt"/>
              <a:buAutoNum type="arabicPeriod"/>
            </a:pPr>
            <a:r>
              <a:rPr lang="es-MX" dirty="0" smtClean="0"/>
              <a:t>Urban </a:t>
            </a:r>
            <a:r>
              <a:rPr lang="es-MX" dirty="0" err="1" smtClean="0"/>
              <a:t>sustainable</a:t>
            </a:r>
            <a:r>
              <a:rPr lang="es-MX" dirty="0" smtClean="0"/>
              <a:t> </a:t>
            </a:r>
            <a:r>
              <a:rPr lang="es-MX" dirty="0" err="1" smtClean="0"/>
              <a:t>development</a:t>
            </a:r>
            <a:r>
              <a:rPr lang="es-MX" dirty="0" smtClean="0"/>
              <a:t>: </a:t>
            </a:r>
            <a:r>
              <a:rPr lang="es-MX" dirty="0" err="1" smtClean="0"/>
              <a:t>The</a:t>
            </a:r>
            <a:r>
              <a:rPr lang="es-MX" dirty="0" smtClean="0"/>
              <a:t> </a:t>
            </a:r>
            <a:r>
              <a:rPr lang="es-MX" dirty="0" smtClean="0"/>
              <a:t>Agenda 2030 and </a:t>
            </a:r>
            <a:r>
              <a:rPr lang="es-MX" dirty="0" err="1" smtClean="0"/>
              <a:t>the</a:t>
            </a:r>
            <a:r>
              <a:rPr lang="es-MX" dirty="0" smtClean="0"/>
              <a:t> Urban Agenda</a:t>
            </a:r>
          </a:p>
          <a:p>
            <a:pPr marL="514350" indent="-514350">
              <a:buFont typeface="+mj-lt"/>
              <a:buAutoNum type="arabicPeriod"/>
            </a:pPr>
            <a:r>
              <a:rPr lang="es-MX" dirty="0" err="1" smtClean="0"/>
              <a:t>Relationships</a:t>
            </a:r>
            <a:r>
              <a:rPr lang="es-MX" dirty="0" smtClean="0"/>
              <a:t> </a:t>
            </a:r>
            <a:r>
              <a:rPr lang="es-MX" dirty="0" err="1" smtClean="0"/>
              <a:t>between</a:t>
            </a:r>
            <a:r>
              <a:rPr lang="es-MX" dirty="0" smtClean="0"/>
              <a:t> </a:t>
            </a:r>
            <a:r>
              <a:rPr lang="es-MX" dirty="0" err="1" smtClean="0"/>
              <a:t>digitalisation</a:t>
            </a:r>
            <a:r>
              <a:rPr lang="es-MX" dirty="0" smtClean="0"/>
              <a:t> and </a:t>
            </a:r>
            <a:r>
              <a:rPr lang="es-MX" dirty="0" err="1" smtClean="0"/>
              <a:t>urban</a:t>
            </a:r>
            <a:r>
              <a:rPr lang="es-MX" dirty="0" smtClean="0"/>
              <a:t> </a:t>
            </a:r>
            <a:r>
              <a:rPr lang="es-MX" dirty="0" err="1" smtClean="0"/>
              <a:t>sustainable</a:t>
            </a:r>
            <a:r>
              <a:rPr lang="es-MX" dirty="0" smtClean="0"/>
              <a:t> </a:t>
            </a:r>
            <a:r>
              <a:rPr lang="es-MX" dirty="0" err="1" smtClean="0"/>
              <a:t>development</a:t>
            </a:r>
            <a:r>
              <a:rPr lang="es-MX" dirty="0" smtClean="0"/>
              <a:t>: </a:t>
            </a:r>
            <a:r>
              <a:rPr lang="es-MX" dirty="0" err="1" smtClean="0"/>
              <a:t>the</a:t>
            </a:r>
            <a:r>
              <a:rPr lang="es-MX" dirty="0" smtClean="0"/>
              <a:t> Agenda 2030 and </a:t>
            </a:r>
            <a:r>
              <a:rPr lang="es-MX" dirty="0" err="1" smtClean="0"/>
              <a:t>the</a:t>
            </a:r>
            <a:r>
              <a:rPr lang="es-MX" dirty="0" smtClean="0"/>
              <a:t> Urban Agenda</a:t>
            </a:r>
          </a:p>
          <a:p>
            <a:pPr marL="514350" indent="-514350">
              <a:buFont typeface="+mj-lt"/>
              <a:buAutoNum type="arabicPeriod"/>
            </a:pPr>
            <a:r>
              <a:rPr lang="es-MX" dirty="0" err="1" smtClean="0"/>
              <a:t>Contribution</a:t>
            </a:r>
            <a:r>
              <a:rPr lang="es-MX" dirty="0" smtClean="0"/>
              <a:t> of </a:t>
            </a:r>
            <a:r>
              <a:rPr lang="es-MX" dirty="0" err="1" smtClean="0"/>
              <a:t>digitalisation</a:t>
            </a:r>
            <a:r>
              <a:rPr lang="es-MX" dirty="0" smtClean="0"/>
              <a:t> </a:t>
            </a:r>
            <a:r>
              <a:rPr lang="es-MX" dirty="0" smtClean="0"/>
              <a:t>in </a:t>
            </a:r>
            <a:r>
              <a:rPr lang="es-MX" dirty="0" err="1"/>
              <a:t>M</a:t>
            </a:r>
            <a:r>
              <a:rPr lang="es-MX" dirty="0" err="1" smtClean="0"/>
              <a:t>exico</a:t>
            </a:r>
            <a:r>
              <a:rPr lang="es-MX" dirty="0" smtClean="0"/>
              <a:t> and </a:t>
            </a:r>
            <a:r>
              <a:rPr lang="es-MX" dirty="0" err="1" smtClean="0"/>
              <a:t>Germany</a:t>
            </a:r>
            <a:endParaRPr lang="es-MX" dirty="0" smtClean="0"/>
          </a:p>
          <a:p>
            <a:pPr marL="514350" indent="-514350">
              <a:buFont typeface="+mj-lt"/>
              <a:buAutoNum type="arabicPeriod"/>
            </a:pPr>
            <a:r>
              <a:rPr lang="es-MX" dirty="0" err="1" smtClean="0"/>
              <a:t>Challenges</a:t>
            </a:r>
            <a:r>
              <a:rPr lang="es-MX" dirty="0" smtClean="0"/>
              <a:t> </a:t>
            </a:r>
            <a:r>
              <a:rPr lang="es-MX" dirty="0" err="1" smtClean="0"/>
              <a:t>about</a:t>
            </a:r>
            <a:r>
              <a:rPr lang="es-MX" dirty="0" smtClean="0"/>
              <a:t> </a:t>
            </a:r>
            <a:r>
              <a:rPr lang="es-MX" dirty="0" err="1" smtClean="0"/>
              <a:t>digitalisation</a:t>
            </a:r>
            <a:r>
              <a:rPr lang="es-MX" dirty="0" smtClean="0"/>
              <a:t> </a:t>
            </a:r>
            <a:r>
              <a:rPr lang="es-MX" dirty="0" err="1" smtClean="0"/>
              <a:t>for</a:t>
            </a:r>
            <a:r>
              <a:rPr lang="es-MX" dirty="0" smtClean="0"/>
              <a:t> </a:t>
            </a:r>
            <a:r>
              <a:rPr lang="es-MX" dirty="0" err="1" smtClean="0"/>
              <a:t>urban</a:t>
            </a:r>
            <a:r>
              <a:rPr lang="es-MX" dirty="0" smtClean="0"/>
              <a:t> </a:t>
            </a:r>
            <a:r>
              <a:rPr lang="es-MX" dirty="0" err="1" smtClean="0"/>
              <a:t>sustainable</a:t>
            </a:r>
            <a:r>
              <a:rPr lang="es-MX" dirty="0" smtClean="0"/>
              <a:t> </a:t>
            </a:r>
            <a:r>
              <a:rPr lang="es-MX" dirty="0" err="1" smtClean="0"/>
              <a:t>development</a:t>
            </a:r>
            <a:r>
              <a:rPr lang="es-MX" dirty="0" smtClean="0"/>
              <a:t> in </a:t>
            </a:r>
            <a:r>
              <a:rPr lang="es-MX" dirty="0" err="1" smtClean="0"/>
              <a:t>Mexico</a:t>
            </a:r>
            <a:r>
              <a:rPr lang="es-MX" dirty="0" smtClean="0"/>
              <a:t> and </a:t>
            </a:r>
            <a:r>
              <a:rPr lang="es-MX" dirty="0" err="1" smtClean="0"/>
              <a:t>Germany</a:t>
            </a:r>
            <a:endParaRPr lang="es-MX" dirty="0" smtClean="0"/>
          </a:p>
          <a:p>
            <a:pPr marL="0" indent="0">
              <a:buNone/>
            </a:pPr>
            <a:endParaRPr lang="es-MX" dirty="0" smtClean="0"/>
          </a:p>
          <a:p>
            <a:pPr marL="0" indent="0">
              <a:buNone/>
            </a:pPr>
            <a:endParaRPr lang="en-US" dirty="0"/>
          </a:p>
        </p:txBody>
      </p:sp>
    </p:spTree>
    <p:extLst>
      <p:ext uri="{BB962C8B-B14F-4D97-AF65-F5344CB8AC3E}">
        <p14:creationId xmlns:p14="http://schemas.microsoft.com/office/powerpoint/2010/main" val="2092734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Research</a:t>
            </a:r>
            <a:r>
              <a:rPr lang="es-MX" dirty="0" smtClean="0"/>
              <a:t> </a:t>
            </a:r>
            <a:r>
              <a:rPr lang="es-MX" dirty="0" err="1" smtClean="0"/>
              <a:t>Question</a:t>
            </a:r>
            <a:endParaRPr lang="en-US" dirty="0"/>
          </a:p>
        </p:txBody>
      </p:sp>
      <p:sp>
        <p:nvSpPr>
          <p:cNvPr id="3" name="Marcador de contenido 2"/>
          <p:cNvSpPr>
            <a:spLocks noGrp="1"/>
          </p:cNvSpPr>
          <p:nvPr>
            <p:ph idx="1"/>
          </p:nvPr>
        </p:nvSpPr>
        <p:spPr/>
        <p:txBody>
          <a:bodyPr/>
          <a:lstStyle/>
          <a:p>
            <a:r>
              <a:rPr lang="es-MX" dirty="0" err="1" smtClean="0"/>
              <a:t>Research</a:t>
            </a:r>
            <a:r>
              <a:rPr lang="es-MX" dirty="0" smtClean="0"/>
              <a:t> </a:t>
            </a:r>
            <a:r>
              <a:rPr lang="es-MX" dirty="0" err="1" smtClean="0"/>
              <a:t>question</a:t>
            </a:r>
            <a:endParaRPr lang="es-MX" dirty="0" smtClean="0"/>
          </a:p>
          <a:p>
            <a:pPr marL="457200" lvl="1" indent="0">
              <a:buNone/>
            </a:pPr>
            <a:r>
              <a:rPr lang="es-MX" dirty="0" err="1" smtClean="0"/>
              <a:t>How</a:t>
            </a:r>
            <a:r>
              <a:rPr lang="es-MX" dirty="0" smtClean="0"/>
              <a:t> </a:t>
            </a:r>
            <a:r>
              <a:rPr lang="es-MX" dirty="0" err="1" smtClean="0"/>
              <a:t>digitalisation</a:t>
            </a:r>
            <a:r>
              <a:rPr lang="es-MX" dirty="0" smtClean="0"/>
              <a:t> can </a:t>
            </a:r>
            <a:r>
              <a:rPr lang="es-MX" dirty="0" err="1" smtClean="0"/>
              <a:t>contribute</a:t>
            </a:r>
            <a:r>
              <a:rPr lang="es-MX" dirty="0" smtClean="0"/>
              <a:t> to </a:t>
            </a:r>
            <a:r>
              <a:rPr lang="es-MX" dirty="0" err="1" smtClean="0"/>
              <a:t>urban</a:t>
            </a:r>
            <a:r>
              <a:rPr lang="es-MX" dirty="0" smtClean="0"/>
              <a:t> </a:t>
            </a:r>
            <a:r>
              <a:rPr lang="es-MX" dirty="0" err="1" smtClean="0"/>
              <a:t>sustainable</a:t>
            </a:r>
            <a:r>
              <a:rPr lang="es-MX" dirty="0" smtClean="0"/>
              <a:t> </a:t>
            </a:r>
            <a:r>
              <a:rPr lang="es-MX" dirty="0" err="1" smtClean="0"/>
              <a:t>development</a:t>
            </a:r>
            <a:r>
              <a:rPr lang="es-MX" dirty="0" smtClean="0"/>
              <a:t> and </a:t>
            </a:r>
            <a:r>
              <a:rPr lang="es-MX" dirty="0" err="1" smtClean="0"/>
              <a:t>what</a:t>
            </a:r>
            <a:r>
              <a:rPr lang="es-MX" dirty="0" smtClean="0"/>
              <a:t> </a:t>
            </a:r>
            <a:r>
              <a:rPr lang="es-MX" dirty="0" err="1" smtClean="0"/>
              <a:t>would</a:t>
            </a:r>
            <a:r>
              <a:rPr lang="es-MX" dirty="0" smtClean="0"/>
              <a:t> be </a:t>
            </a:r>
            <a:r>
              <a:rPr lang="es-MX" dirty="0" err="1" smtClean="0"/>
              <a:t>the</a:t>
            </a:r>
            <a:r>
              <a:rPr lang="es-MX" dirty="0" smtClean="0"/>
              <a:t> </a:t>
            </a:r>
            <a:r>
              <a:rPr lang="es-MX" dirty="0" err="1" smtClean="0"/>
              <a:t>main</a:t>
            </a:r>
            <a:r>
              <a:rPr lang="es-MX" dirty="0" smtClean="0"/>
              <a:t> </a:t>
            </a:r>
            <a:r>
              <a:rPr lang="es-MX" dirty="0" err="1" smtClean="0"/>
              <a:t>challenges</a:t>
            </a:r>
            <a:r>
              <a:rPr lang="es-MX" dirty="0" smtClean="0"/>
              <a:t> in </a:t>
            </a:r>
            <a:r>
              <a:rPr lang="es-MX" dirty="0" err="1" smtClean="0"/>
              <a:t>Mexico</a:t>
            </a:r>
            <a:r>
              <a:rPr lang="es-MX" dirty="0" smtClean="0"/>
              <a:t> and </a:t>
            </a:r>
            <a:r>
              <a:rPr lang="es-MX" dirty="0" err="1" smtClean="0"/>
              <a:t>Germany</a:t>
            </a:r>
            <a:r>
              <a:rPr lang="es-MX" dirty="0" smtClean="0"/>
              <a:t>?</a:t>
            </a:r>
          </a:p>
          <a:p>
            <a:endParaRPr lang="es-MX" dirty="0" smtClean="0"/>
          </a:p>
          <a:p>
            <a:r>
              <a:rPr lang="es-MX" dirty="0" smtClean="0"/>
              <a:t>Objetive:</a:t>
            </a:r>
          </a:p>
          <a:p>
            <a:pPr marL="457200" lvl="1" indent="0">
              <a:buNone/>
            </a:pPr>
            <a:r>
              <a:rPr lang="es-MX" dirty="0" smtClean="0"/>
              <a:t>To </a:t>
            </a:r>
            <a:r>
              <a:rPr lang="es-MX" dirty="0" err="1" smtClean="0"/>
              <a:t>analyse</a:t>
            </a:r>
            <a:r>
              <a:rPr lang="es-MX" dirty="0" smtClean="0"/>
              <a:t> </a:t>
            </a:r>
            <a:r>
              <a:rPr lang="es-MX" dirty="0" err="1" smtClean="0"/>
              <a:t>the</a:t>
            </a:r>
            <a:r>
              <a:rPr lang="es-MX" dirty="0" smtClean="0"/>
              <a:t> </a:t>
            </a:r>
            <a:r>
              <a:rPr lang="es-MX" dirty="0" err="1" smtClean="0"/>
              <a:t>relationship</a:t>
            </a:r>
            <a:r>
              <a:rPr lang="es-MX" dirty="0" smtClean="0"/>
              <a:t> </a:t>
            </a:r>
            <a:r>
              <a:rPr lang="es-MX" dirty="0" err="1" smtClean="0"/>
              <a:t>between</a:t>
            </a:r>
            <a:r>
              <a:rPr lang="es-MX" dirty="0" smtClean="0"/>
              <a:t> </a:t>
            </a:r>
            <a:r>
              <a:rPr lang="es-MX" dirty="0" err="1" smtClean="0"/>
              <a:t>digitalisation</a:t>
            </a:r>
            <a:r>
              <a:rPr lang="es-MX" dirty="0" smtClean="0"/>
              <a:t> and </a:t>
            </a:r>
            <a:r>
              <a:rPr lang="es-MX" dirty="0" err="1" smtClean="0"/>
              <a:t>urban</a:t>
            </a:r>
            <a:r>
              <a:rPr lang="es-MX" dirty="0" smtClean="0"/>
              <a:t> </a:t>
            </a:r>
            <a:r>
              <a:rPr lang="es-MX" dirty="0" err="1" smtClean="0"/>
              <a:t>sustainable</a:t>
            </a:r>
            <a:r>
              <a:rPr lang="es-MX" dirty="0" smtClean="0"/>
              <a:t> </a:t>
            </a:r>
            <a:r>
              <a:rPr lang="es-MX" dirty="0" err="1" smtClean="0"/>
              <a:t>development</a:t>
            </a:r>
            <a:r>
              <a:rPr lang="es-MX" dirty="0" smtClean="0"/>
              <a:t> to </a:t>
            </a:r>
            <a:r>
              <a:rPr lang="es-MX" dirty="0" err="1" smtClean="0"/>
              <a:t>know</a:t>
            </a:r>
            <a:r>
              <a:rPr lang="es-MX" dirty="0" smtClean="0"/>
              <a:t> </a:t>
            </a:r>
            <a:r>
              <a:rPr lang="es-MX" dirty="0" err="1" smtClean="0"/>
              <a:t>how</a:t>
            </a:r>
            <a:r>
              <a:rPr lang="es-MX" dirty="0" smtClean="0"/>
              <a:t> </a:t>
            </a:r>
            <a:r>
              <a:rPr lang="es-MX" dirty="0" err="1" smtClean="0"/>
              <a:t>digitalisation</a:t>
            </a:r>
            <a:r>
              <a:rPr lang="es-MX" dirty="0" smtClean="0"/>
              <a:t> can </a:t>
            </a:r>
            <a:r>
              <a:rPr lang="es-MX" dirty="0" err="1" smtClean="0"/>
              <a:t>contribute</a:t>
            </a:r>
            <a:r>
              <a:rPr lang="es-MX" dirty="0" smtClean="0"/>
              <a:t> to </a:t>
            </a:r>
            <a:r>
              <a:rPr lang="es-MX" dirty="0" err="1" smtClean="0"/>
              <a:t>urban</a:t>
            </a:r>
            <a:r>
              <a:rPr lang="es-MX" dirty="0" smtClean="0"/>
              <a:t> </a:t>
            </a:r>
            <a:r>
              <a:rPr lang="es-MX" dirty="0" err="1" smtClean="0"/>
              <a:t>sustainable</a:t>
            </a:r>
            <a:r>
              <a:rPr lang="es-MX" dirty="0" smtClean="0"/>
              <a:t> </a:t>
            </a:r>
            <a:r>
              <a:rPr lang="es-MX" dirty="0" err="1" smtClean="0"/>
              <a:t>development</a:t>
            </a:r>
            <a:r>
              <a:rPr lang="es-MX" dirty="0" smtClean="0"/>
              <a:t> and </a:t>
            </a:r>
            <a:r>
              <a:rPr lang="es-MX" dirty="0" err="1" smtClean="0"/>
              <a:t>what</a:t>
            </a:r>
            <a:r>
              <a:rPr lang="es-MX" dirty="0" smtClean="0"/>
              <a:t> </a:t>
            </a:r>
            <a:r>
              <a:rPr lang="es-MX" dirty="0" err="1" smtClean="0"/>
              <a:t>would</a:t>
            </a:r>
            <a:r>
              <a:rPr lang="es-MX" dirty="0" smtClean="0"/>
              <a:t> be </a:t>
            </a:r>
            <a:r>
              <a:rPr lang="es-MX" dirty="0" err="1" smtClean="0"/>
              <a:t>the</a:t>
            </a:r>
            <a:r>
              <a:rPr lang="es-MX" dirty="0" smtClean="0"/>
              <a:t> </a:t>
            </a:r>
            <a:r>
              <a:rPr lang="es-MX" dirty="0" err="1" smtClean="0"/>
              <a:t>main</a:t>
            </a:r>
            <a:r>
              <a:rPr lang="es-MX" dirty="0" smtClean="0"/>
              <a:t> </a:t>
            </a:r>
            <a:r>
              <a:rPr lang="es-MX" dirty="0" err="1" smtClean="0"/>
              <a:t>challenges</a:t>
            </a:r>
            <a:r>
              <a:rPr lang="es-MX" dirty="0" smtClean="0"/>
              <a:t> in </a:t>
            </a:r>
            <a:r>
              <a:rPr lang="es-MX" dirty="0" err="1" smtClean="0"/>
              <a:t>Mexico</a:t>
            </a:r>
            <a:r>
              <a:rPr lang="es-MX" dirty="0" smtClean="0"/>
              <a:t> and </a:t>
            </a:r>
            <a:r>
              <a:rPr lang="es-MX" dirty="0" err="1" smtClean="0"/>
              <a:t>Germany</a:t>
            </a:r>
            <a:endParaRPr lang="en-US" dirty="0"/>
          </a:p>
        </p:txBody>
      </p:sp>
    </p:spTree>
    <p:extLst>
      <p:ext uri="{BB962C8B-B14F-4D97-AF65-F5344CB8AC3E}">
        <p14:creationId xmlns:p14="http://schemas.microsoft.com/office/powerpoint/2010/main" val="7792792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Digitalisation</a:t>
            </a:r>
            <a:endParaRPr lang="en-US" dirty="0"/>
          </a:p>
        </p:txBody>
      </p:sp>
      <p:sp>
        <p:nvSpPr>
          <p:cNvPr id="3" name="Marcador de contenido 2"/>
          <p:cNvSpPr>
            <a:spLocks noGrp="1"/>
          </p:cNvSpPr>
          <p:nvPr>
            <p:ph idx="1"/>
          </p:nvPr>
        </p:nvSpPr>
        <p:spPr/>
        <p:txBody>
          <a:bodyPr/>
          <a:lstStyle/>
          <a:p>
            <a:pPr algn="just"/>
            <a:r>
              <a:rPr lang="en-GB" dirty="0"/>
              <a:t>The digital revolution, digital change or digitalisation comprises the use of the technological progress (artefacts, ideas, developments, etc.) into the everyday activities of people, organisations, and </a:t>
            </a:r>
            <a:r>
              <a:rPr lang="en-GB" dirty="0" smtClean="0"/>
              <a:t>government</a:t>
            </a:r>
          </a:p>
          <a:p>
            <a:pPr algn="just"/>
            <a:r>
              <a:rPr lang="en-GB" dirty="0" smtClean="0"/>
              <a:t>Digitalization </a:t>
            </a:r>
            <a:r>
              <a:rPr lang="en-GB" dirty="0"/>
              <a:t>is transforming the world in positive and negative </a:t>
            </a:r>
            <a:r>
              <a:rPr lang="en-GB" dirty="0" smtClean="0"/>
              <a:t>ways</a:t>
            </a:r>
          </a:p>
          <a:p>
            <a:pPr algn="just"/>
            <a:r>
              <a:rPr lang="en-GB" dirty="0" smtClean="0"/>
              <a:t>It is </a:t>
            </a:r>
            <a:r>
              <a:rPr lang="en-GB" dirty="0"/>
              <a:t>not really included in the Agenda 2030 and its development goals</a:t>
            </a:r>
            <a:endParaRPr lang="en-GB" dirty="0" smtClean="0"/>
          </a:p>
          <a:p>
            <a:pPr algn="just"/>
            <a:r>
              <a:rPr lang="en-GB" dirty="0" smtClean="0"/>
              <a:t>It is not something that exists and progresses by itself</a:t>
            </a:r>
          </a:p>
          <a:p>
            <a:pPr algn="just"/>
            <a:r>
              <a:rPr lang="en-GB" dirty="0" smtClean="0"/>
              <a:t>To </a:t>
            </a:r>
            <a:r>
              <a:rPr lang="en-GB" dirty="0"/>
              <a:t>be successful it needs to include social inclusion, environmental care and governance</a:t>
            </a:r>
            <a:endParaRPr lang="en-US" dirty="0"/>
          </a:p>
        </p:txBody>
      </p:sp>
    </p:spTree>
    <p:extLst>
      <p:ext uri="{BB962C8B-B14F-4D97-AF65-F5344CB8AC3E}">
        <p14:creationId xmlns:p14="http://schemas.microsoft.com/office/powerpoint/2010/main" val="64657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What</a:t>
            </a:r>
            <a:r>
              <a:rPr lang="es-MX" dirty="0" smtClean="0"/>
              <a:t> </a:t>
            </a:r>
            <a:r>
              <a:rPr lang="es-MX" dirty="0" err="1" smtClean="0"/>
              <a:t>is</a:t>
            </a:r>
            <a:r>
              <a:rPr lang="es-MX" dirty="0" smtClean="0"/>
              <a:t> </a:t>
            </a:r>
            <a:r>
              <a:rPr lang="es-MX" dirty="0" err="1"/>
              <a:t>u</a:t>
            </a:r>
            <a:r>
              <a:rPr lang="es-MX" dirty="0" err="1" smtClean="0"/>
              <a:t>rban</a:t>
            </a:r>
            <a:r>
              <a:rPr lang="es-MX" dirty="0" smtClean="0"/>
              <a:t> </a:t>
            </a:r>
            <a:r>
              <a:rPr lang="es-MX" dirty="0" err="1" smtClean="0"/>
              <a:t>sustainable</a:t>
            </a:r>
            <a:r>
              <a:rPr lang="es-MX" dirty="0" smtClean="0"/>
              <a:t> </a:t>
            </a:r>
            <a:r>
              <a:rPr lang="es-MX" dirty="0" err="1" smtClean="0"/>
              <a:t>development</a:t>
            </a:r>
            <a:r>
              <a:rPr lang="es-MX" dirty="0" smtClean="0"/>
              <a:t>, </a:t>
            </a:r>
            <a:r>
              <a:rPr lang="es-MX" dirty="0" err="1" smtClean="0"/>
              <a:t>sustainable</a:t>
            </a:r>
            <a:r>
              <a:rPr lang="es-MX" dirty="0" smtClean="0"/>
              <a:t> </a:t>
            </a:r>
            <a:r>
              <a:rPr lang="es-MX" dirty="0" err="1" smtClean="0"/>
              <a:t>cities</a:t>
            </a:r>
            <a:r>
              <a:rPr lang="es-MX" dirty="0" smtClean="0"/>
              <a:t> </a:t>
            </a:r>
            <a:r>
              <a:rPr lang="es-MX" dirty="0" err="1" smtClean="0"/>
              <a:t>or</a:t>
            </a:r>
            <a:r>
              <a:rPr lang="es-MX" dirty="0" smtClean="0"/>
              <a:t> </a:t>
            </a:r>
            <a:r>
              <a:rPr lang="es-MX" dirty="0" err="1" smtClean="0"/>
              <a:t>urban</a:t>
            </a:r>
            <a:r>
              <a:rPr lang="es-MX" dirty="0" smtClean="0"/>
              <a:t> </a:t>
            </a:r>
            <a:r>
              <a:rPr lang="es-MX" dirty="0" err="1" smtClean="0"/>
              <a:t>sustainability</a:t>
            </a:r>
            <a:r>
              <a:rPr lang="es-MX" dirty="0" smtClean="0"/>
              <a:t>?</a:t>
            </a:r>
            <a:endParaRPr lang="en-US" dirty="0"/>
          </a:p>
        </p:txBody>
      </p:sp>
      <p:sp>
        <p:nvSpPr>
          <p:cNvPr id="3" name="Marcador de contenido 2"/>
          <p:cNvSpPr>
            <a:spLocks noGrp="1"/>
          </p:cNvSpPr>
          <p:nvPr>
            <p:ph idx="1"/>
          </p:nvPr>
        </p:nvSpPr>
        <p:spPr/>
        <p:txBody>
          <a:bodyPr/>
          <a:lstStyle/>
          <a:p>
            <a:r>
              <a:rPr lang="en-US" dirty="0" smtClean="0"/>
              <a:t>State </a:t>
            </a:r>
            <a:r>
              <a:rPr lang="en-US" dirty="0"/>
              <a:t>of improvement in the conditions offered by </a:t>
            </a:r>
            <a:r>
              <a:rPr lang="en-US" dirty="0" smtClean="0"/>
              <a:t>cities (process)</a:t>
            </a:r>
            <a:endParaRPr lang="en-US" dirty="0" smtClean="0"/>
          </a:p>
          <a:p>
            <a:r>
              <a:rPr lang="en-US" dirty="0" smtClean="0"/>
              <a:t>In </a:t>
            </a:r>
            <a:r>
              <a:rPr lang="en-US" dirty="0"/>
              <a:t>the economic, social, environmental, institutional and demographic </a:t>
            </a:r>
            <a:r>
              <a:rPr lang="en-US" dirty="0" smtClean="0"/>
              <a:t>spheres</a:t>
            </a:r>
          </a:p>
          <a:p>
            <a:r>
              <a:rPr lang="en-US" dirty="0" smtClean="0"/>
              <a:t>Where </a:t>
            </a:r>
            <a:r>
              <a:rPr lang="en-US" dirty="0"/>
              <a:t>progress is made in addressing the problems of </a:t>
            </a:r>
            <a:r>
              <a:rPr lang="en-US" dirty="0" smtClean="0"/>
              <a:t>the Agenda 2030, such as poverty</a:t>
            </a:r>
            <a:r>
              <a:rPr lang="en-US" dirty="0"/>
              <a:t>, education, health, water, environment, gender equality, employment, production, energy and </a:t>
            </a:r>
            <a:r>
              <a:rPr lang="en-US" dirty="0" smtClean="0"/>
              <a:t>inequality</a:t>
            </a:r>
          </a:p>
          <a:p>
            <a:r>
              <a:rPr lang="en-US" dirty="0" smtClean="0"/>
              <a:t>To </a:t>
            </a:r>
            <a:r>
              <a:rPr lang="en-US" dirty="0"/>
              <a:t>offer better living conditions and ensure that they are maintained in the near future.</a:t>
            </a:r>
          </a:p>
        </p:txBody>
      </p:sp>
    </p:spTree>
    <p:extLst>
      <p:ext uri="{BB962C8B-B14F-4D97-AF65-F5344CB8AC3E}">
        <p14:creationId xmlns:p14="http://schemas.microsoft.com/office/powerpoint/2010/main" val="29330019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Urban </a:t>
            </a:r>
            <a:r>
              <a:rPr lang="es-MX" dirty="0" err="1" smtClean="0"/>
              <a:t>sustainable</a:t>
            </a:r>
            <a:r>
              <a:rPr lang="es-MX" dirty="0" smtClean="0"/>
              <a:t> </a:t>
            </a:r>
            <a:r>
              <a:rPr lang="es-MX" dirty="0" err="1" smtClean="0"/>
              <a:t>development</a:t>
            </a:r>
            <a:r>
              <a:rPr lang="es-MX" dirty="0" smtClean="0"/>
              <a:t> in </a:t>
            </a:r>
            <a:r>
              <a:rPr lang="es-MX" dirty="0" err="1" smtClean="0"/>
              <a:t>the</a:t>
            </a:r>
            <a:r>
              <a:rPr lang="es-MX" dirty="0" smtClean="0"/>
              <a:t> Agenda 2023</a:t>
            </a:r>
            <a:endParaRPr lang="en-US" dirty="0"/>
          </a:p>
        </p:txBody>
      </p:sp>
      <p:sp>
        <p:nvSpPr>
          <p:cNvPr id="3" name="Marcador de contenido 2"/>
          <p:cNvSpPr>
            <a:spLocks noGrp="1"/>
          </p:cNvSpPr>
          <p:nvPr>
            <p:ph idx="1"/>
          </p:nvPr>
        </p:nvSpPr>
        <p:spPr/>
        <p:txBody>
          <a:bodyPr/>
          <a:lstStyle/>
          <a:p>
            <a:r>
              <a:rPr lang="es-MX" dirty="0" err="1" smtClean="0"/>
              <a:t>It</a:t>
            </a:r>
            <a:r>
              <a:rPr lang="es-MX" dirty="0" smtClean="0"/>
              <a:t> </a:t>
            </a:r>
            <a:r>
              <a:rPr lang="es-MX" dirty="0" err="1" smtClean="0"/>
              <a:t>is</a:t>
            </a:r>
            <a:r>
              <a:rPr lang="es-MX" dirty="0" smtClean="0"/>
              <a:t> </a:t>
            </a:r>
            <a:r>
              <a:rPr lang="es-MX" dirty="0" err="1" smtClean="0"/>
              <a:t>mentioned</a:t>
            </a:r>
            <a:r>
              <a:rPr lang="es-MX" dirty="0" smtClean="0"/>
              <a:t> </a:t>
            </a:r>
            <a:r>
              <a:rPr lang="es-MX" dirty="0" err="1" smtClean="0"/>
              <a:t>for</a:t>
            </a:r>
            <a:r>
              <a:rPr lang="es-MX" dirty="0" smtClean="0"/>
              <a:t> </a:t>
            </a:r>
            <a:r>
              <a:rPr lang="es-MX" dirty="0" err="1" smtClean="0"/>
              <a:t>the</a:t>
            </a:r>
            <a:r>
              <a:rPr lang="es-MX" dirty="0" smtClean="0"/>
              <a:t> </a:t>
            </a:r>
            <a:r>
              <a:rPr lang="es-MX" dirty="0" err="1" smtClean="0"/>
              <a:t>first</a:t>
            </a:r>
            <a:r>
              <a:rPr lang="es-MX" dirty="0" smtClean="0"/>
              <a:t> time in </a:t>
            </a:r>
            <a:r>
              <a:rPr lang="es-MX" dirty="0" err="1" smtClean="0"/>
              <a:t>the</a:t>
            </a:r>
            <a:r>
              <a:rPr lang="es-MX" dirty="0" smtClean="0"/>
              <a:t> Agenda 2030, objetive 11 (</a:t>
            </a:r>
            <a:r>
              <a:rPr lang="en-US" dirty="0"/>
              <a:t>aims to make cities and human settlements inclusive, safe, resilient and </a:t>
            </a:r>
            <a:r>
              <a:rPr lang="en-US" dirty="0" smtClean="0"/>
              <a:t>sustainable)</a:t>
            </a:r>
          </a:p>
          <a:p>
            <a:r>
              <a:rPr lang="en-US" dirty="0" smtClean="0"/>
              <a:t>Highlights </a:t>
            </a:r>
            <a:r>
              <a:rPr lang="en-US" dirty="0"/>
              <a:t>the importance of studying urban environments taking into account that half of the world's population lives in </a:t>
            </a:r>
            <a:r>
              <a:rPr lang="en-US" dirty="0" smtClean="0"/>
              <a:t>cities</a:t>
            </a:r>
          </a:p>
          <a:p>
            <a:r>
              <a:rPr lang="en-US" dirty="0"/>
              <a:t>Cities are seen as the way to solve the world's problems, and not their cause, as they were generally </a:t>
            </a:r>
            <a:r>
              <a:rPr lang="en-US" dirty="0" smtClean="0"/>
              <a:t>considered</a:t>
            </a:r>
          </a:p>
          <a:p>
            <a:r>
              <a:rPr lang="en-US" dirty="0"/>
              <a:t>Given this emphasis on the urban, a new line of analysis is opened at the United Nations, through the elaboration of the New Urban Agenda</a:t>
            </a:r>
          </a:p>
        </p:txBody>
      </p:sp>
    </p:spTree>
    <p:extLst>
      <p:ext uri="{BB962C8B-B14F-4D97-AF65-F5344CB8AC3E}">
        <p14:creationId xmlns:p14="http://schemas.microsoft.com/office/powerpoint/2010/main" val="21111653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The</a:t>
            </a:r>
            <a:r>
              <a:rPr lang="es-MX" dirty="0" smtClean="0"/>
              <a:t> New Urban Agenda</a:t>
            </a:r>
            <a:endParaRPr lang="en-US" dirty="0"/>
          </a:p>
        </p:txBody>
      </p:sp>
      <p:sp>
        <p:nvSpPr>
          <p:cNvPr id="3" name="Marcador de contenido 2"/>
          <p:cNvSpPr>
            <a:spLocks noGrp="1"/>
          </p:cNvSpPr>
          <p:nvPr>
            <p:ph idx="1"/>
          </p:nvPr>
        </p:nvSpPr>
        <p:spPr/>
        <p:txBody>
          <a:bodyPr/>
          <a:lstStyle/>
          <a:p>
            <a:pPr algn="just"/>
            <a:r>
              <a:rPr lang="en-US" dirty="0"/>
              <a:t>It establishes the criteria and standards for the planning, management and improvement of </a:t>
            </a:r>
            <a:r>
              <a:rPr lang="en-US" dirty="0" smtClean="0"/>
              <a:t>cities</a:t>
            </a:r>
          </a:p>
          <a:p>
            <a:pPr algn="just"/>
            <a:r>
              <a:rPr lang="en-US" dirty="0" smtClean="0"/>
              <a:t>In </a:t>
            </a:r>
            <a:r>
              <a:rPr lang="en-US" dirty="0"/>
              <a:t>the areas of urban policies, legislation, planning, local economy and municipal </a:t>
            </a:r>
            <a:r>
              <a:rPr lang="en-US" dirty="0" smtClean="0"/>
              <a:t>finances</a:t>
            </a:r>
          </a:p>
          <a:p>
            <a:pPr algn="just"/>
            <a:r>
              <a:rPr lang="en-US" dirty="0" smtClean="0"/>
              <a:t>It </a:t>
            </a:r>
            <a:r>
              <a:rPr lang="en-US" dirty="0"/>
              <a:t>is intended that the different levels of government of the countries, civil society and the private sector, that is, all participants of urban </a:t>
            </a:r>
            <a:r>
              <a:rPr lang="en-US" dirty="0" smtClean="0"/>
              <a:t>spaces, </a:t>
            </a:r>
            <a:r>
              <a:rPr lang="en-US" dirty="0"/>
              <a:t>are involved through </a:t>
            </a:r>
            <a:r>
              <a:rPr lang="en-US" dirty="0" smtClean="0"/>
              <a:t>alliances</a:t>
            </a:r>
          </a:p>
          <a:p>
            <a:pPr algn="just"/>
            <a:r>
              <a:rPr lang="en-US" dirty="0"/>
              <a:t>The discussion on sustainable cities and communities is led by the United Nations Human Settlements </a:t>
            </a:r>
            <a:r>
              <a:rPr lang="en-US" dirty="0" err="1"/>
              <a:t>Programme</a:t>
            </a:r>
            <a:r>
              <a:rPr lang="en-US" dirty="0"/>
              <a:t> (UN-Habitat)</a:t>
            </a:r>
          </a:p>
        </p:txBody>
      </p:sp>
    </p:spTree>
    <p:extLst>
      <p:ext uri="{BB962C8B-B14F-4D97-AF65-F5344CB8AC3E}">
        <p14:creationId xmlns:p14="http://schemas.microsoft.com/office/powerpoint/2010/main" val="3373411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Urban data</a:t>
            </a:r>
            <a:endParaRPr lang="en-US" dirty="0"/>
          </a:p>
        </p:txBody>
      </p:sp>
      <p:sp>
        <p:nvSpPr>
          <p:cNvPr id="3" name="Marcador de contenido 2"/>
          <p:cNvSpPr>
            <a:spLocks noGrp="1"/>
          </p:cNvSpPr>
          <p:nvPr>
            <p:ph idx="1"/>
          </p:nvPr>
        </p:nvSpPr>
        <p:spPr/>
        <p:txBody>
          <a:bodyPr>
            <a:normAutofit fontScale="92500"/>
          </a:bodyPr>
          <a:lstStyle/>
          <a:p>
            <a:pPr algn="just"/>
            <a:r>
              <a:rPr lang="es-MX" dirty="0" err="1" smtClean="0"/>
              <a:t>Cities</a:t>
            </a:r>
            <a:r>
              <a:rPr lang="es-MX" dirty="0" smtClean="0"/>
              <a:t> are </a:t>
            </a:r>
            <a:r>
              <a:rPr lang="es-MX" dirty="0" err="1" smtClean="0"/>
              <a:t>the</a:t>
            </a:r>
            <a:r>
              <a:rPr lang="es-MX" dirty="0" smtClean="0"/>
              <a:t> </a:t>
            </a:r>
            <a:r>
              <a:rPr lang="es-MX" dirty="0" err="1" smtClean="0"/>
              <a:t>driving</a:t>
            </a:r>
            <a:r>
              <a:rPr lang="es-MX" dirty="0" smtClean="0"/>
              <a:t> </a:t>
            </a:r>
            <a:r>
              <a:rPr lang="es-MX" dirty="0" err="1" smtClean="0"/>
              <a:t>forces</a:t>
            </a:r>
            <a:r>
              <a:rPr lang="es-MX" dirty="0" smtClean="0"/>
              <a:t> of </a:t>
            </a:r>
            <a:r>
              <a:rPr lang="es-MX" dirty="0" err="1" smtClean="0"/>
              <a:t>economic</a:t>
            </a:r>
            <a:r>
              <a:rPr lang="es-MX" dirty="0" smtClean="0"/>
              <a:t> </a:t>
            </a:r>
            <a:r>
              <a:rPr lang="es-MX" dirty="0" err="1" smtClean="0"/>
              <a:t>development</a:t>
            </a:r>
            <a:r>
              <a:rPr lang="es-MX" dirty="0" smtClean="0"/>
              <a:t> in </a:t>
            </a:r>
            <a:r>
              <a:rPr lang="es-MX" dirty="0" err="1" smtClean="0"/>
              <a:t>the</a:t>
            </a:r>
            <a:r>
              <a:rPr lang="es-MX" dirty="0" smtClean="0"/>
              <a:t> </a:t>
            </a:r>
            <a:r>
              <a:rPr lang="es-MX" dirty="0" err="1" smtClean="0"/>
              <a:t>world</a:t>
            </a:r>
            <a:endParaRPr lang="es-MX" dirty="0" smtClean="0"/>
          </a:p>
          <a:p>
            <a:pPr algn="just"/>
            <a:r>
              <a:rPr lang="en-US" dirty="0"/>
              <a:t>They </a:t>
            </a:r>
            <a:r>
              <a:rPr lang="en-US" dirty="0" smtClean="0"/>
              <a:t>contain </a:t>
            </a:r>
            <a:r>
              <a:rPr lang="en-US" dirty="0"/>
              <a:t>the infrastructure, human, material, cultural and technological resources necessary for the promotion of both economic activities and the generation of conditions for social </a:t>
            </a:r>
            <a:r>
              <a:rPr lang="en-US" dirty="0" smtClean="0"/>
              <a:t>well-being</a:t>
            </a:r>
          </a:p>
          <a:p>
            <a:pPr algn="just"/>
            <a:r>
              <a:rPr lang="en-US" dirty="0"/>
              <a:t>They have the basis for the generation of knowledge and its dissemination, as well as the promotion and implementation of innovations necessary for the improvement of these conditions</a:t>
            </a:r>
            <a:endParaRPr lang="es-MX" dirty="0" smtClean="0"/>
          </a:p>
          <a:p>
            <a:pPr algn="just"/>
            <a:r>
              <a:rPr lang="es-MX" dirty="0" err="1" smtClean="0"/>
              <a:t>Also</a:t>
            </a:r>
            <a:r>
              <a:rPr lang="es-MX" dirty="0" smtClean="0"/>
              <a:t> are </a:t>
            </a:r>
            <a:r>
              <a:rPr lang="es-MX" dirty="0" err="1" smtClean="0"/>
              <a:t>the</a:t>
            </a:r>
            <a:r>
              <a:rPr lang="es-MX" dirty="0" smtClean="0"/>
              <a:t> </a:t>
            </a:r>
            <a:r>
              <a:rPr lang="es-MX" dirty="0" err="1" smtClean="0"/>
              <a:t>areas</a:t>
            </a:r>
            <a:r>
              <a:rPr lang="es-MX" dirty="0" smtClean="0"/>
              <a:t> </a:t>
            </a:r>
            <a:r>
              <a:rPr lang="es-MX" dirty="0" err="1" smtClean="0"/>
              <a:t>where</a:t>
            </a:r>
            <a:r>
              <a:rPr lang="es-MX" dirty="0" smtClean="0"/>
              <a:t> </a:t>
            </a:r>
            <a:r>
              <a:rPr lang="es-MX" dirty="0" err="1" smtClean="0"/>
              <a:t>most</a:t>
            </a:r>
            <a:r>
              <a:rPr lang="es-MX" dirty="0" smtClean="0"/>
              <a:t> of </a:t>
            </a:r>
            <a:r>
              <a:rPr lang="es-MX" dirty="0" err="1" smtClean="0"/>
              <a:t>the</a:t>
            </a:r>
            <a:r>
              <a:rPr lang="es-MX" dirty="0" smtClean="0"/>
              <a:t> </a:t>
            </a:r>
            <a:r>
              <a:rPr lang="es-MX" dirty="0" err="1" smtClean="0"/>
              <a:t>development</a:t>
            </a:r>
            <a:r>
              <a:rPr lang="es-MX" dirty="0" smtClean="0"/>
              <a:t> </a:t>
            </a:r>
            <a:r>
              <a:rPr lang="es-MX" dirty="0" err="1" smtClean="0"/>
              <a:t>problems</a:t>
            </a:r>
            <a:r>
              <a:rPr lang="es-MX" dirty="0" smtClean="0"/>
              <a:t> (SDG) </a:t>
            </a:r>
            <a:r>
              <a:rPr lang="es-MX" dirty="0" err="1" smtClean="0"/>
              <a:t>exist</a:t>
            </a:r>
            <a:endParaRPr lang="es-MX" dirty="0" smtClean="0"/>
          </a:p>
          <a:p>
            <a:pPr algn="just"/>
            <a:r>
              <a:rPr lang="es-MX" dirty="0" err="1" smtClean="0"/>
              <a:t>They</a:t>
            </a:r>
            <a:r>
              <a:rPr lang="es-MX" dirty="0" smtClean="0"/>
              <a:t> </a:t>
            </a:r>
            <a:r>
              <a:rPr lang="es-MX" dirty="0" err="1" smtClean="0"/>
              <a:t>concentrate</a:t>
            </a:r>
            <a:r>
              <a:rPr lang="es-MX" dirty="0" smtClean="0"/>
              <a:t> more tan 50% of </a:t>
            </a:r>
            <a:r>
              <a:rPr lang="es-MX" dirty="0" err="1" smtClean="0"/>
              <a:t>the</a:t>
            </a:r>
            <a:r>
              <a:rPr lang="es-MX" dirty="0" smtClean="0"/>
              <a:t> </a:t>
            </a:r>
            <a:r>
              <a:rPr lang="es-MX" dirty="0" err="1" smtClean="0"/>
              <a:t>world</a:t>
            </a:r>
            <a:r>
              <a:rPr lang="es-MX" dirty="0" smtClean="0"/>
              <a:t> </a:t>
            </a:r>
            <a:r>
              <a:rPr lang="es-MX" dirty="0" err="1" smtClean="0"/>
              <a:t>population</a:t>
            </a:r>
            <a:r>
              <a:rPr lang="es-MX" dirty="0" smtClean="0"/>
              <a:t>. In </a:t>
            </a:r>
            <a:r>
              <a:rPr lang="es-MX" dirty="0" err="1" smtClean="0"/>
              <a:t>Mexico</a:t>
            </a:r>
            <a:r>
              <a:rPr lang="es-MX" dirty="0" smtClean="0"/>
              <a:t> </a:t>
            </a:r>
            <a:r>
              <a:rPr lang="es-MX" dirty="0" err="1" smtClean="0"/>
              <a:t>is</a:t>
            </a:r>
            <a:r>
              <a:rPr lang="es-MX" dirty="0" smtClean="0"/>
              <a:t> 79%. In </a:t>
            </a:r>
            <a:r>
              <a:rPr lang="es-MX" dirty="0" err="1" smtClean="0"/>
              <a:t>Germany</a:t>
            </a:r>
            <a:r>
              <a:rPr lang="es-MX" dirty="0" smtClean="0"/>
              <a:t> </a:t>
            </a:r>
            <a:r>
              <a:rPr lang="es-MX" dirty="0" err="1" smtClean="0"/>
              <a:t>is</a:t>
            </a:r>
            <a:r>
              <a:rPr lang="es-MX" dirty="0" smtClean="0"/>
              <a:t> 77%.</a:t>
            </a:r>
          </a:p>
          <a:p>
            <a:pPr algn="just"/>
            <a:endParaRPr lang="es-MX" dirty="0" smtClean="0"/>
          </a:p>
          <a:p>
            <a:pPr algn="just"/>
            <a:endParaRPr lang="en-US" dirty="0"/>
          </a:p>
        </p:txBody>
      </p:sp>
    </p:spTree>
    <p:extLst>
      <p:ext uri="{BB962C8B-B14F-4D97-AF65-F5344CB8AC3E}">
        <p14:creationId xmlns:p14="http://schemas.microsoft.com/office/powerpoint/2010/main" val="33333616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r>
              <a:rPr lang="es-MX" dirty="0" err="1" smtClean="0"/>
              <a:t>Where</a:t>
            </a:r>
            <a:r>
              <a:rPr lang="es-MX" dirty="0" smtClean="0"/>
              <a:t> to </a:t>
            </a:r>
            <a:r>
              <a:rPr lang="es-MX" dirty="0" err="1" smtClean="0"/>
              <a:t>find</a:t>
            </a:r>
            <a:r>
              <a:rPr lang="es-MX" dirty="0" smtClean="0"/>
              <a:t> </a:t>
            </a:r>
            <a:r>
              <a:rPr lang="es-MX" dirty="0" err="1" smtClean="0"/>
              <a:t>the</a:t>
            </a:r>
            <a:r>
              <a:rPr lang="es-MX" dirty="0" smtClean="0"/>
              <a:t> </a:t>
            </a:r>
            <a:r>
              <a:rPr lang="es-MX" dirty="0" err="1" smtClean="0"/>
              <a:t>relationship</a:t>
            </a:r>
            <a:r>
              <a:rPr lang="es-MX" dirty="0" smtClean="0"/>
              <a:t> </a:t>
            </a:r>
            <a:r>
              <a:rPr lang="es-MX" dirty="0" err="1" smtClean="0"/>
              <a:t>between</a:t>
            </a:r>
            <a:r>
              <a:rPr lang="es-MX" dirty="0" smtClean="0"/>
              <a:t> </a:t>
            </a:r>
            <a:r>
              <a:rPr lang="es-MX" dirty="0" err="1" smtClean="0"/>
              <a:t>digitalisation</a:t>
            </a:r>
            <a:r>
              <a:rPr lang="es-MX" dirty="0" smtClean="0"/>
              <a:t> and </a:t>
            </a:r>
            <a:r>
              <a:rPr lang="es-MX" dirty="0" err="1" smtClean="0"/>
              <a:t>urban</a:t>
            </a:r>
            <a:r>
              <a:rPr lang="es-MX" dirty="0" smtClean="0"/>
              <a:t> </a:t>
            </a:r>
            <a:r>
              <a:rPr lang="es-MX" dirty="0" err="1" smtClean="0"/>
              <a:t>sustainable</a:t>
            </a:r>
            <a:r>
              <a:rPr lang="es-MX" dirty="0" smtClean="0"/>
              <a:t> </a:t>
            </a:r>
            <a:r>
              <a:rPr lang="es-MX" dirty="0" err="1" smtClean="0"/>
              <a:t>development</a:t>
            </a:r>
            <a:r>
              <a:rPr lang="es-MX" dirty="0" smtClean="0"/>
              <a:t>?</a:t>
            </a:r>
            <a:br>
              <a:rPr lang="es-MX" dirty="0" smtClean="0"/>
            </a:br>
            <a:r>
              <a:rPr lang="es-MX" dirty="0" smtClean="0"/>
              <a:t>Agenda </a:t>
            </a:r>
            <a:r>
              <a:rPr lang="es-MX" dirty="0" smtClean="0"/>
              <a:t>2030</a:t>
            </a:r>
            <a:endParaRPr lang="en-US" dirty="0"/>
          </a:p>
        </p:txBody>
      </p:sp>
      <p:sp>
        <p:nvSpPr>
          <p:cNvPr id="3" name="Marcador de contenido 2"/>
          <p:cNvSpPr>
            <a:spLocks noGrp="1"/>
          </p:cNvSpPr>
          <p:nvPr>
            <p:ph idx="1"/>
          </p:nvPr>
        </p:nvSpPr>
        <p:spPr>
          <a:xfrm>
            <a:off x="838200" y="1825625"/>
            <a:ext cx="10515600" cy="824978"/>
          </a:xfrm>
        </p:spPr>
        <p:txBody>
          <a:bodyPr>
            <a:normAutofit/>
          </a:bodyPr>
          <a:lstStyle/>
          <a:p>
            <a:r>
              <a:rPr lang="es-MX" sz="2000" dirty="0" err="1" smtClean="0"/>
              <a:t>Not</a:t>
            </a:r>
            <a:r>
              <a:rPr lang="es-MX" sz="2000" dirty="0" smtClean="0"/>
              <a:t> </a:t>
            </a:r>
            <a:r>
              <a:rPr lang="es-MX" sz="2000" dirty="0" err="1" smtClean="0"/>
              <a:t>directly</a:t>
            </a:r>
            <a:r>
              <a:rPr lang="es-MX" sz="2000" dirty="0" smtClean="0"/>
              <a:t> </a:t>
            </a:r>
            <a:r>
              <a:rPr lang="es-MX" sz="2000" dirty="0" err="1" smtClean="0"/>
              <a:t>but</a:t>
            </a:r>
            <a:r>
              <a:rPr lang="es-MX" sz="2000" dirty="0" smtClean="0"/>
              <a:t> </a:t>
            </a:r>
            <a:r>
              <a:rPr lang="es-MX" sz="2000" dirty="0" err="1" smtClean="0"/>
              <a:t>trough</a:t>
            </a:r>
            <a:r>
              <a:rPr lang="es-MX" sz="2000" dirty="0" smtClean="0"/>
              <a:t> </a:t>
            </a:r>
            <a:r>
              <a:rPr lang="es-MX" sz="2000" dirty="0" err="1" smtClean="0"/>
              <a:t>technology</a:t>
            </a:r>
            <a:r>
              <a:rPr lang="es-MX" sz="2000" dirty="0" smtClean="0"/>
              <a:t> and </a:t>
            </a:r>
            <a:r>
              <a:rPr lang="es-MX" sz="2000" dirty="0" err="1" smtClean="0"/>
              <a:t>ICTs</a:t>
            </a:r>
            <a:endParaRPr lang="es-MX" sz="2000" dirty="0"/>
          </a:p>
          <a:p>
            <a:r>
              <a:rPr lang="es-MX" sz="2000" dirty="0" err="1" smtClean="0"/>
              <a:t>Growing</a:t>
            </a:r>
            <a:r>
              <a:rPr lang="es-MX" sz="2000" dirty="0" smtClean="0"/>
              <a:t> </a:t>
            </a:r>
            <a:r>
              <a:rPr lang="es-MX" sz="2000" dirty="0" err="1" smtClean="0"/>
              <a:t>mentions</a:t>
            </a:r>
            <a:endParaRPr lang="es-MX" sz="2000" dirty="0" smtClean="0"/>
          </a:p>
          <a:p>
            <a:endParaRPr lang="en-US" sz="2000" dirty="0"/>
          </a:p>
        </p:txBody>
      </p:sp>
      <p:graphicFrame>
        <p:nvGraphicFramePr>
          <p:cNvPr id="4" name="Tabla 3"/>
          <p:cNvGraphicFramePr>
            <a:graphicFrameLocks noGrp="1"/>
          </p:cNvGraphicFramePr>
          <p:nvPr>
            <p:extLst>
              <p:ext uri="{D42A27DB-BD31-4B8C-83A1-F6EECF244321}">
                <p14:modId xmlns:p14="http://schemas.microsoft.com/office/powerpoint/2010/main" val="405593585"/>
              </p:ext>
            </p:extLst>
          </p:nvPr>
        </p:nvGraphicFramePr>
        <p:xfrm>
          <a:off x="2164466" y="2566191"/>
          <a:ext cx="7951806" cy="4174746"/>
        </p:xfrm>
        <a:graphic>
          <a:graphicData uri="http://schemas.openxmlformats.org/drawingml/2006/table">
            <a:tbl>
              <a:tblPr firstRow="1" firstCol="1" bandRow="1">
                <a:tableStyleId>{69012ECD-51FC-41F1-AA8D-1B2483CD663E}</a:tableStyleId>
              </a:tblPr>
              <a:tblGrid>
                <a:gridCol w="889939">
                  <a:extLst>
                    <a:ext uri="{9D8B030D-6E8A-4147-A177-3AD203B41FA5}">
                      <a16:colId xmlns:a16="http://schemas.microsoft.com/office/drawing/2014/main" val="1967896667"/>
                    </a:ext>
                  </a:extLst>
                </a:gridCol>
                <a:gridCol w="2297809">
                  <a:extLst>
                    <a:ext uri="{9D8B030D-6E8A-4147-A177-3AD203B41FA5}">
                      <a16:colId xmlns:a16="http://schemas.microsoft.com/office/drawing/2014/main" val="48244929"/>
                    </a:ext>
                  </a:extLst>
                </a:gridCol>
                <a:gridCol w="4764058">
                  <a:extLst>
                    <a:ext uri="{9D8B030D-6E8A-4147-A177-3AD203B41FA5}">
                      <a16:colId xmlns:a16="http://schemas.microsoft.com/office/drawing/2014/main" val="2255484558"/>
                    </a:ext>
                  </a:extLst>
                </a:gridCol>
              </a:tblGrid>
              <a:tr h="248735">
                <a:tc>
                  <a:txBody>
                    <a:bodyPr/>
                    <a:lstStyle/>
                    <a:p>
                      <a:pPr algn="ctr">
                        <a:lnSpc>
                          <a:spcPct val="107000"/>
                        </a:lnSpc>
                        <a:spcAft>
                          <a:spcPts val="0"/>
                        </a:spcAft>
                      </a:pPr>
                      <a:r>
                        <a:rPr lang="en-US" sz="1600">
                          <a:effectLst/>
                        </a:rPr>
                        <a:t>Number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600">
                          <a:effectLst/>
                        </a:rPr>
                        <a:t>Name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US" sz="1600">
                          <a:effectLst/>
                        </a:rPr>
                        <a:t>Goal</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0016773"/>
                  </a:ext>
                </a:extLst>
              </a:tr>
              <a:tr h="248735">
                <a:tc>
                  <a:txBody>
                    <a:bodyPr/>
                    <a:lstStyle/>
                    <a:p>
                      <a:pPr algn="ctr">
                        <a:lnSpc>
                          <a:spcPct val="107000"/>
                        </a:lnSpc>
                        <a:spcAft>
                          <a:spcPts val="0"/>
                        </a:spcAft>
                      </a:pPr>
                      <a:r>
                        <a:rPr lang="en-US" sz="1600">
                          <a:effectLst/>
                        </a:rPr>
                        <a:t>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Gender equality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Improve the use of technology and ICTs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37173216"/>
                  </a:ext>
                </a:extLst>
              </a:tr>
              <a:tr h="508987">
                <a:tc>
                  <a:txBody>
                    <a:bodyPr/>
                    <a:lstStyle/>
                    <a:p>
                      <a:pPr algn="ctr">
                        <a:lnSpc>
                          <a:spcPct val="107000"/>
                        </a:lnSpc>
                        <a:spcAft>
                          <a:spcPts val="0"/>
                        </a:spcAft>
                      </a:pPr>
                      <a:r>
                        <a:rPr lang="en-US" sz="1600">
                          <a:effectLst/>
                        </a:rPr>
                        <a:t>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Affordable and clean energy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Expanding infrastructure and technology in developing countries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85869844"/>
                  </a:ext>
                </a:extLst>
              </a:tr>
              <a:tr h="508987">
                <a:tc>
                  <a:txBody>
                    <a:bodyPr/>
                    <a:lstStyle/>
                    <a:p>
                      <a:pPr algn="ctr">
                        <a:lnSpc>
                          <a:spcPct val="107000"/>
                        </a:lnSpc>
                        <a:spcAft>
                          <a:spcPts val="0"/>
                        </a:spcAft>
                      </a:pPr>
                      <a:r>
                        <a:rPr lang="en-US" sz="1600">
                          <a:effectLst/>
                        </a:rPr>
                        <a:t>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Decent work and economic work</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Raise productivity through diversification, technology, and innovation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1002646"/>
                  </a:ext>
                </a:extLst>
              </a:tr>
              <a:tr h="1029488">
                <a:tc>
                  <a:txBody>
                    <a:bodyPr/>
                    <a:lstStyle/>
                    <a:p>
                      <a:pPr algn="ctr">
                        <a:lnSpc>
                          <a:spcPct val="107000"/>
                        </a:lnSpc>
                        <a:spcAft>
                          <a:spcPts val="0"/>
                        </a:spcAft>
                      </a:pPr>
                      <a:r>
                        <a:rPr lang="en-US" sz="1600">
                          <a:effectLst/>
                        </a:rPr>
                        <a:t>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Industry, innovation and infrastructure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Infrastructure modernization, clean technology; increased scientific research, technological capacity; technology development, research and innovation; increased access to ICTs and the Internet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87246728"/>
                  </a:ext>
                </a:extLst>
              </a:tr>
              <a:tr h="508987">
                <a:tc>
                  <a:txBody>
                    <a:bodyPr/>
                    <a:lstStyle/>
                    <a:p>
                      <a:pPr algn="ctr">
                        <a:lnSpc>
                          <a:spcPct val="107000"/>
                        </a:lnSpc>
                        <a:spcAft>
                          <a:spcPts val="0"/>
                        </a:spcAft>
                      </a:pPr>
                      <a:r>
                        <a:rPr lang="en-US" sz="1600">
                          <a:effectLst/>
                        </a:rPr>
                        <a:t>12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Responsible consumption and production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Strengthening science and technology for sustainability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89293052"/>
                  </a:ext>
                </a:extLst>
              </a:tr>
              <a:tr h="248735">
                <a:tc>
                  <a:txBody>
                    <a:bodyPr/>
                    <a:lstStyle/>
                    <a:p>
                      <a:pPr algn="ctr">
                        <a:lnSpc>
                          <a:spcPct val="107000"/>
                        </a:lnSpc>
                        <a:spcAft>
                          <a:spcPts val="0"/>
                        </a:spcAft>
                      </a:pPr>
                      <a:r>
                        <a:rPr lang="en-US" sz="1600">
                          <a:effectLst/>
                        </a:rPr>
                        <a:t>14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Life below water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Support for marine research and technology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87129005"/>
                  </a:ext>
                </a:extLst>
              </a:tr>
              <a:tr h="769236">
                <a:tc>
                  <a:txBody>
                    <a:bodyPr/>
                    <a:lstStyle/>
                    <a:p>
                      <a:pPr algn="ctr">
                        <a:lnSpc>
                          <a:spcPct val="107000"/>
                        </a:lnSpc>
                        <a:spcAft>
                          <a:spcPts val="0"/>
                        </a:spcAft>
                      </a:pPr>
                      <a:r>
                        <a:rPr lang="en-US" sz="1600">
                          <a:effectLst/>
                        </a:rPr>
                        <a:t>17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a:effectLst/>
                        </a:rPr>
                        <a:t>Partnerships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US" sz="1600" dirty="0">
                          <a:effectLst/>
                        </a:rPr>
                        <a:t>Improving technology transfer; promoting environmentally friendly technologies; creation of a technology bank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93829951"/>
                  </a:ext>
                </a:extLst>
              </a:tr>
            </a:tbl>
          </a:graphicData>
        </a:graphic>
      </p:graphicFrame>
    </p:spTree>
    <p:extLst>
      <p:ext uri="{BB962C8B-B14F-4D97-AF65-F5344CB8AC3E}">
        <p14:creationId xmlns:p14="http://schemas.microsoft.com/office/powerpoint/2010/main" val="423117868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494</TotalTime>
  <Words>1655</Words>
  <Application>Microsoft Office PowerPoint</Application>
  <PresentationFormat>Panorámica</PresentationFormat>
  <Paragraphs>191</Paragraphs>
  <Slides>19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19</vt:i4>
      </vt:variant>
    </vt:vector>
  </HeadingPairs>
  <TitlesOfParts>
    <vt:vector size="24" baseType="lpstr">
      <vt:lpstr>Arial</vt:lpstr>
      <vt:lpstr>Calibri</vt:lpstr>
      <vt:lpstr>Calibri Light</vt:lpstr>
      <vt:lpstr>Times New Roman</vt:lpstr>
      <vt:lpstr>Tema de Office</vt:lpstr>
      <vt:lpstr>Digitalisation and  sustainable cities</vt:lpstr>
      <vt:lpstr>Contents</vt:lpstr>
      <vt:lpstr>Research Question</vt:lpstr>
      <vt:lpstr>Digitalisation</vt:lpstr>
      <vt:lpstr>What is urban sustainable development, sustainable cities or urban sustainability?</vt:lpstr>
      <vt:lpstr>Urban sustainable development in the Agenda 2023</vt:lpstr>
      <vt:lpstr>The New Urban Agenda</vt:lpstr>
      <vt:lpstr>Urban data</vt:lpstr>
      <vt:lpstr>Where to find the relationship between digitalisation and urban sustainable development? Agenda 2030</vt:lpstr>
      <vt:lpstr>Digitalisation in the New Urban Agenda</vt:lpstr>
      <vt:lpstr>Digitalisation in the 2023 SDG Report</vt:lpstr>
      <vt:lpstr>What is the relationship between urban sustainability and digitalisation?</vt:lpstr>
      <vt:lpstr>Germany Digital economy and society Index (DESI)</vt:lpstr>
      <vt:lpstr>Presentación de PowerPoint</vt:lpstr>
      <vt:lpstr>Challenges for Germany</vt:lpstr>
      <vt:lpstr>Mexico </vt:lpstr>
      <vt:lpstr>Challenges for Mexico</vt:lpstr>
      <vt:lpstr>Final comments</vt:lpstr>
      <vt:lpstr>Presentación de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digitalisation in the urban sustainable development</dc:title>
  <dc:creator>Isela Orihuela</dc:creator>
  <cp:lastModifiedBy>Isela Orihuela</cp:lastModifiedBy>
  <cp:revision>42</cp:revision>
  <dcterms:created xsi:type="dcterms:W3CDTF">2024-07-01T12:41:40Z</dcterms:created>
  <dcterms:modified xsi:type="dcterms:W3CDTF">2024-07-02T11:38:14Z</dcterms:modified>
</cp:coreProperties>
</file>